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Montserrat"/>
      <p:regular r:id="rId36"/>
      <p:bold r:id="rId37"/>
      <p:italic r:id="rId38"/>
      <p:boldItalic r:id="rId39"/>
    </p:embeddedFont>
    <p:embeddedFont>
      <p:font typeface="Montserrat ExtraBold"/>
      <p:bold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7E1C4E-9C2F-4CC3-9F7D-02FBA2DDBE41}">
  <a:tblStyle styleId="{427E1C4E-9C2F-4CC3-9F7D-02FBA2DDBE4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ExtraBold-bold.fntdata"/><Relationship Id="rId20" Type="http://schemas.openxmlformats.org/officeDocument/2006/relationships/slide" Target="slides/slide14.xml"/><Relationship Id="rId41" Type="http://schemas.openxmlformats.org/officeDocument/2006/relationships/font" Target="fonts/MontserratExtraBold-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Montserrat-bold.fntdata"/><Relationship Id="rId14" Type="http://schemas.openxmlformats.org/officeDocument/2006/relationships/slide" Target="slides/slide8.xml"/><Relationship Id="rId36" Type="http://schemas.openxmlformats.org/officeDocument/2006/relationships/font" Target="fonts/Montserrat-regular.fntdata"/><Relationship Id="rId17" Type="http://schemas.openxmlformats.org/officeDocument/2006/relationships/slide" Target="slides/slide11.xml"/><Relationship Id="rId39" Type="http://schemas.openxmlformats.org/officeDocument/2006/relationships/font" Target="fonts/Montserrat-boldItalic.fntdata"/><Relationship Id="rId16" Type="http://schemas.openxmlformats.org/officeDocument/2006/relationships/slide" Target="slides/slide10.xml"/><Relationship Id="rId38" Type="http://schemas.openxmlformats.org/officeDocument/2006/relationships/font" Target="fonts/Montserra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7fd8b4d943_0_21: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7fd8b4d943_0_21: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spcBef>
                <a:spcPts val="0"/>
              </a:spcBef>
              <a:spcAft>
                <a:spcPts val="0"/>
              </a:spcAft>
              <a:buClr>
                <a:schemeClr val="dk1"/>
              </a:buClr>
              <a:buSzPts val="500"/>
              <a:buFont typeface="Calibri"/>
              <a:buNone/>
            </a:pPr>
            <a:r>
              <a:rPr b="1" lang="en" sz="300">
                <a:solidFill>
                  <a:schemeClr val="dk1"/>
                </a:solidFill>
                <a:latin typeface="Calibri"/>
                <a:ea typeface="Calibri"/>
                <a:cs typeface="Calibri"/>
                <a:sym typeface="Calibri"/>
              </a:rPr>
              <a:t>Early Lit on Top</a:t>
            </a:r>
            <a:endParaRPr sz="600"/>
          </a:p>
          <a:p>
            <a:pPr indent="0" lvl="0" marL="0" marR="0" rtl="0" algn="l">
              <a:spcBef>
                <a:spcPts val="0"/>
              </a:spcBef>
              <a:spcAft>
                <a:spcPts val="0"/>
              </a:spcAft>
              <a:buClr>
                <a:schemeClr val="dk1"/>
              </a:buClr>
              <a:buSzPts val="500"/>
              <a:buFont typeface="Calibri"/>
              <a:buNone/>
            </a:pPr>
            <a:r>
              <a:rPr b="1" lang="en" sz="300">
                <a:solidFill>
                  <a:schemeClr val="dk1"/>
                </a:solidFill>
                <a:latin typeface="Calibri"/>
                <a:ea typeface="Calibri"/>
                <a:cs typeface="Calibri"/>
                <a:sym typeface="Calibri"/>
              </a:rPr>
              <a:t>Math on Bottom</a:t>
            </a:r>
            <a:endParaRPr sz="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c368632ec_0_9: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3c368632ec_0_9: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rtl="0" algn="l">
              <a:spcBef>
                <a:spcPts val="0"/>
              </a:spcBef>
              <a:spcAft>
                <a:spcPts val="0"/>
              </a:spcAft>
              <a:buClr>
                <a:schemeClr val="dk1"/>
              </a:buClr>
              <a:buSzPts val="1100"/>
              <a:buFont typeface="Arial"/>
              <a:buNone/>
            </a:pPr>
            <a:r>
              <a:rPr b="1" lang="en" sz="1100">
                <a:solidFill>
                  <a:schemeClr val="dk1"/>
                </a:solidFill>
              </a:rPr>
              <a:t>S</a:t>
            </a:r>
            <a:r>
              <a:rPr b="1" lang="en" sz="1100">
                <a:solidFill>
                  <a:schemeClr val="dk1"/>
                </a:solidFill>
              </a:rPr>
              <a:t>AY</a:t>
            </a:r>
            <a:r>
              <a:rPr lang="en" sz="1100">
                <a:solidFill>
                  <a:schemeClr val="dk1"/>
                </a:solidFill>
              </a:rPr>
              <a:t>:These are the scholars in grade 2 who also took the reading, not early literacy, assessment.  21 took it in December and 34 scholars this spring. That is almost ⅓ of the whole grade which is excellent!  (Scholars transition to reading assessment in Beginning of grade 3)</a:t>
            </a:r>
            <a:endParaRPr sz="1100">
              <a:solidFill>
                <a:schemeClr val="dk1"/>
              </a:solidFill>
            </a:endParaRPr>
          </a:p>
          <a:p>
            <a:pPr indent="0" lvl="0" marL="0" marR="0" rtl="0" algn="l">
              <a:spcBef>
                <a:spcPts val="0"/>
              </a:spcBef>
              <a:spcAft>
                <a:spcPts val="0"/>
              </a:spcAft>
              <a:buClr>
                <a:schemeClr val="dk1"/>
              </a:buClr>
              <a:buSzPts val="500"/>
              <a:buFont typeface="Calibri"/>
              <a:buNone/>
            </a:pPr>
            <a:r>
              <a:t/>
            </a:r>
            <a:endParaRPr b="1" sz="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7fd8b4d943_0_65: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7fd8b4d943_0_65: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7fd8b4d943_0_72: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7fd8b4d943_0_72: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7fd8b4d943_0_79: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7fd8b4d943_0_79: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7fd8b4d943_0_86: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17fd8b4d943_0_86: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7fd8b4d943_0_93: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17fd8b4d943_0_93: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7fd8b4d943_0_100: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17fd8b4d943_0_100: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7fd8b4d943_0_107: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17fd8b4d943_0_107: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7fd8b4d943_0_114: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17fd8b4d943_0_114: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f603e1458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f603e1458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7fd8b4d943_0_121: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7fd8b4d943_0_121: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7fd8b4d943_0_128: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7fd8b4d943_0_128: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7fd8b4d943_0_135: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17fd8b4d943_0_135: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7fd8b4d943_0_142: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17fd8b4d943_0_142: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7fd8b4d943_0_149: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17fd8b4d943_0_149: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603e1458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f603e1458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Information Items</a:t>
            </a:r>
            <a:endParaRPr b="1"/>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
              <a:t>SAY: We will now move on to Information Items; first is the Principal’s Report.</a:t>
            </a:r>
            <a:endParaRPr b="1"/>
          </a:p>
          <a:p>
            <a:pPr indent="0" lvl="0" marL="0" rtl="0" algn="l">
              <a:spcBef>
                <a:spcPts val="0"/>
              </a:spcBef>
              <a:spcAft>
                <a:spcPts val="0"/>
              </a:spcAft>
              <a:buNone/>
            </a:pPr>
            <a:r>
              <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c368632e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c368632e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STIF STILL</a:t>
            </a:r>
            <a:endParaRPr b="1"/>
          </a:p>
          <a:p>
            <a:pPr indent="0" lvl="0" marL="0" rtl="0" algn="l">
              <a:spcBef>
                <a:spcPts val="0"/>
              </a:spcBef>
              <a:spcAft>
                <a:spcPts val="0"/>
              </a:spcAft>
              <a:buNone/>
            </a:pPr>
            <a:r>
              <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f603e1458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f603e1458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SAY:</a:t>
            </a:r>
            <a:r>
              <a:rPr lang="en"/>
              <a:t> Ask if anyone from the public wishes to comment at this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minutes per public comment if applicable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Proceed if no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f603e1458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f603e1458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f603e1458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f603e1458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603e1458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f603e1458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f603e1458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f603e1458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for a motion to approve</a:t>
            </a:r>
            <a:endParaRPr/>
          </a:p>
          <a:p>
            <a:pPr indent="0" lvl="0" marL="0" rtl="0" algn="l">
              <a:spcBef>
                <a:spcPts val="0"/>
              </a:spcBef>
              <a:spcAft>
                <a:spcPts val="0"/>
              </a:spcAft>
              <a:buNone/>
            </a:pPr>
            <a:r>
              <a:rPr lang="en"/>
              <a:t>Ask for a second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603e1458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603e1458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Ask for a motion to approve previous minutes (once show them)</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Ask for a second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00cdb082a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00cdb082a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SAY: </a:t>
            </a:r>
            <a:r>
              <a:rPr lang="en"/>
              <a:t>We know at the last few go teams, we discussed the 3 different options the district was considering to adjust the overcrowding in KWPA, specifically in grades K-4.  There were 3 options–1 to not rezone, and 2 to rezone in different ways.  The decision was made NOT to rezone at all.  This means that APS will use innovation to address the overcrowding.  Meetings wil begin with the district to align on the innovations that will happen at KWPA (the same is true for the Midtown and Jackson clusters that were also facing the same overcrowding)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decision was made after hearing from numerous stakeholders including family and community members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7fd8b4d943_0_0: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7fd8b4d943_0_0: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rtl="0" algn="l">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SAY</a:t>
            </a:r>
            <a:r>
              <a:rPr lang="en" sz="1100">
                <a:solidFill>
                  <a:schemeClr val="dk1"/>
                </a:solidFill>
              </a:rPr>
              <a:t>: on all slides it shows our progression from Beginning of Year, to Middle of Year, to most recently End of Year</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Still finishing final make-ups for all grade.</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Don’t yet have regional growth reports or comparative reports across all KMA schools</a:t>
            </a:r>
            <a:endParaRPr sz="11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7fd8b4d943_0_7: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7fd8b4d943_0_7: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rtl="0" algn="l">
              <a:spcBef>
                <a:spcPts val="0"/>
              </a:spcBef>
              <a:spcAft>
                <a:spcPts val="0"/>
              </a:spcAft>
              <a:buClr>
                <a:schemeClr val="dk1"/>
              </a:buClr>
              <a:buSzPts val="1100"/>
              <a:buFont typeface="Arial"/>
              <a:buNone/>
            </a:pPr>
            <a:r>
              <a:rPr b="1" lang="en" sz="1100">
                <a:solidFill>
                  <a:schemeClr val="dk1"/>
                </a:solidFill>
              </a:rPr>
              <a:t>S</a:t>
            </a:r>
            <a:r>
              <a:rPr b="1" lang="en" sz="1100">
                <a:solidFill>
                  <a:schemeClr val="dk1"/>
                </a:solidFill>
              </a:rPr>
              <a:t>AY</a:t>
            </a:r>
            <a:r>
              <a:rPr lang="en" sz="1100">
                <a:solidFill>
                  <a:schemeClr val="dk1"/>
                </a:solidFill>
              </a:rPr>
              <a:t>: The bottom row on this slide is scholars who took the reading assessment. Based on middle of the year scores, 16 scholars were identified as ready to take the reading (grades 3-8) assessment.  This assessment is not read to you.  </a:t>
            </a:r>
            <a:endParaRPr sz="1100">
              <a:solidFill>
                <a:schemeClr val="dk1"/>
              </a:solidFill>
            </a:endParaRPr>
          </a:p>
          <a:p>
            <a:pPr indent="0" lvl="0" marL="0" marR="0" rtl="0" algn="l">
              <a:spcBef>
                <a:spcPts val="0"/>
              </a:spcBef>
              <a:spcAft>
                <a:spcPts val="0"/>
              </a:spcAft>
              <a:buClr>
                <a:schemeClr val="dk1"/>
              </a:buClr>
              <a:buSzPts val="500"/>
              <a:buFont typeface="Calibri"/>
              <a:buNone/>
            </a:pPr>
            <a:r>
              <a:t/>
            </a:r>
            <a:endParaRPr b="1" sz="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7fd8b4d943_0_14:notes"/>
          <p:cNvSpPr/>
          <p:nvPr>
            <p:ph idx="2" type="sldImg"/>
          </p:nvPr>
        </p:nvSpPr>
        <p:spPr>
          <a:xfrm>
            <a:off x="190500" y="257175"/>
            <a:ext cx="3048000" cy="1285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17fd8b4d943_0_14:notes"/>
          <p:cNvSpPr txBox="1"/>
          <p:nvPr>
            <p:ph idx="1" type="body"/>
          </p:nvPr>
        </p:nvSpPr>
        <p:spPr>
          <a:xfrm>
            <a:off x="342900" y="1628775"/>
            <a:ext cx="2743200" cy="1543200"/>
          </a:xfrm>
          <a:prstGeom prst="rect">
            <a:avLst/>
          </a:prstGeom>
          <a:noFill/>
          <a:ln>
            <a:noFill/>
          </a:ln>
        </p:spPr>
        <p:txBody>
          <a:bodyPr anchorCtr="0" anchor="t" bIns="41900" lIns="41900" spcFirstLastPara="1" rIns="41900" wrap="square" tIns="41900">
            <a:noAutofit/>
          </a:bodyPr>
          <a:lstStyle/>
          <a:p>
            <a:pPr indent="0" lvl="0" marL="0" marR="0" rtl="0" algn="l">
              <a:spcBef>
                <a:spcPts val="0"/>
              </a:spcBef>
              <a:spcAft>
                <a:spcPts val="0"/>
              </a:spcAft>
              <a:buClr>
                <a:schemeClr val="dk1"/>
              </a:buClr>
              <a:buSzPts val="500"/>
              <a:buFont typeface="Calibri"/>
              <a:buNone/>
            </a:pPr>
            <a:r>
              <a:rPr b="1" lang="en" sz="300">
                <a:solidFill>
                  <a:schemeClr val="dk1"/>
                </a:solidFill>
                <a:latin typeface="Calibri"/>
                <a:ea typeface="Calibri"/>
                <a:cs typeface="Calibri"/>
                <a:sym typeface="Calibri"/>
              </a:rPr>
              <a:t>Math</a:t>
            </a:r>
            <a:endParaRPr sz="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00"/>
              <a:buFont typeface="Calibri"/>
              <a:buNone/>
            </a:pPr>
            <a:r>
              <a:t/>
            </a:r>
            <a:endParaRPr sz="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1_Title slide 2">
    <p:spTree>
      <p:nvGrpSpPr>
        <p:cNvPr id="50" name="Shape 50"/>
        <p:cNvGrpSpPr/>
        <p:nvPr/>
      </p:nvGrpSpPr>
      <p:grpSpPr>
        <a:xfrm>
          <a:off x="0" y="0"/>
          <a:ext cx="0" cy="0"/>
          <a:chOff x="0" y="0"/>
          <a:chExt cx="0" cy="0"/>
        </a:xfrm>
      </p:grpSpPr>
      <p:sp>
        <p:nvSpPr>
          <p:cNvPr id="51" name="Google Shape;51;p13"/>
          <p:cNvSpPr txBox="1"/>
          <p:nvPr>
            <p:ph type="ctrTitle"/>
          </p:nvPr>
        </p:nvSpPr>
        <p:spPr>
          <a:xfrm>
            <a:off x="311708" y="744575"/>
            <a:ext cx="8520600" cy="2052600"/>
          </a:xfrm>
          <a:prstGeom prst="rect">
            <a:avLst/>
          </a:prstGeom>
          <a:noFill/>
          <a:ln>
            <a:noFill/>
          </a:ln>
        </p:spPr>
        <p:txBody>
          <a:bodyPr anchorCtr="0" anchor="b" bIns="137150" lIns="137150" spcFirstLastPara="1" rIns="137150" wrap="square" tIns="137150">
            <a:normAutofit/>
          </a:bodyPr>
          <a:lstStyle>
            <a:lvl1pPr lvl="0"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9pPr>
          </a:lstStyle>
          <a:p/>
        </p:txBody>
      </p:sp>
      <p:sp>
        <p:nvSpPr>
          <p:cNvPr id="52" name="Google Shape;52;p13"/>
          <p:cNvSpPr txBox="1"/>
          <p:nvPr>
            <p:ph idx="1" type="subTitle"/>
          </p:nvPr>
        </p:nvSpPr>
        <p:spPr>
          <a:xfrm>
            <a:off x="311700" y="2834125"/>
            <a:ext cx="8520600" cy="792600"/>
          </a:xfrm>
          <a:prstGeom prst="rect">
            <a:avLst/>
          </a:prstGeom>
          <a:noFill/>
          <a:ln>
            <a:noFill/>
          </a:ln>
        </p:spPr>
        <p:txBody>
          <a:bodyPr anchorCtr="0" anchor="t" bIns="137150" lIns="137150" spcFirstLastPara="1" rIns="137150" wrap="square" tIns="137150">
            <a:normAutofit/>
          </a:bodyPr>
          <a:lstStyle>
            <a:lvl1pPr lvl="0"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137150" lIns="137150" spcFirstLastPara="1" rIns="137150" wrap="square" tIns="137150">
            <a:normAutofit fontScale="62500" lnSpcReduction="20000"/>
          </a:bodyPr>
          <a:lstStyle>
            <a:lvl1pPr indent="0" lvl="0"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1_Title slide 2_1">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137150" lIns="137150" spcFirstLastPara="1" rIns="137150" wrap="square" tIns="137150">
            <a:normAutofit/>
          </a:bodyPr>
          <a:lstStyle>
            <a:lvl1pPr lvl="0"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7800"/>
              <a:buFont typeface="Arial"/>
              <a:buNone/>
              <a:defRPr b="0" i="0" sz="5200" u="none" cap="none" strike="noStrike">
                <a:solidFill>
                  <a:srgbClr val="000000"/>
                </a:solidFill>
                <a:latin typeface="Arial"/>
                <a:ea typeface="Arial"/>
                <a:cs typeface="Arial"/>
                <a:sym typeface="Arial"/>
              </a:defRPr>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137150" lIns="137150" spcFirstLastPara="1" rIns="137150" wrap="square" tIns="137150">
            <a:normAutofit/>
          </a:bodyPr>
          <a:lstStyle>
            <a:lvl1pPr lvl="0"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2800" u="none" cap="none" strike="noStrike">
                <a:solidFill>
                  <a:srgbClr val="000000"/>
                </a:solidFill>
                <a:latin typeface="Arial"/>
                <a:ea typeface="Arial"/>
                <a:cs typeface="Arial"/>
                <a:sym typeface="Arial"/>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137150" lIns="137150" spcFirstLastPara="1" rIns="137150" wrap="square" tIns="137150">
            <a:normAutofit fontScale="62500" lnSpcReduction="20000"/>
          </a:bodyPr>
          <a:lstStyle>
            <a:lvl1pPr indent="0" lvl="0"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1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31.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image" Target="../media/image27.png"/><Relationship Id="rId5"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8.png"/><Relationship Id="rId4" Type="http://schemas.openxmlformats.org/officeDocument/2006/relationships/image" Target="../media/image34.png"/><Relationship Id="rId5"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42.png"/><Relationship Id="rId5"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9.png"/><Relationship Id="rId4" Type="http://schemas.openxmlformats.org/officeDocument/2006/relationships/image" Target="../media/image45.png"/><Relationship Id="rId5"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3.png"/><Relationship Id="rId4" Type="http://schemas.openxmlformats.org/officeDocument/2006/relationships/image" Target="../media/image57.png"/><Relationship Id="rId5"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image" Target="../media/image54.png"/><Relationship Id="rId5"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0.png"/><Relationship Id="rId4" Type="http://schemas.openxmlformats.org/officeDocument/2006/relationships/image" Target="../media/image56.png"/><Relationship Id="rId5"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atlantapublicschools.us/domain/11224" TargetMode="External"/><Relationship Id="rId4" Type="http://schemas.openxmlformats.org/officeDocument/2006/relationships/image" Target="../media/image3.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image" Target="../media/image5.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5"/>
          <p:cNvSpPr txBox="1"/>
          <p:nvPr>
            <p:ph type="ctrTitle"/>
          </p:nvPr>
        </p:nvSpPr>
        <p:spPr>
          <a:xfrm>
            <a:off x="311708" y="12025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3700"/>
          </a:p>
          <a:p>
            <a:pPr indent="0" lvl="0" marL="0" rtl="0" algn="ctr">
              <a:spcBef>
                <a:spcPts val="0"/>
              </a:spcBef>
              <a:spcAft>
                <a:spcPts val="0"/>
              </a:spcAft>
              <a:buNone/>
            </a:pPr>
            <a:r>
              <a:t/>
            </a:r>
            <a:endParaRPr sz="3700"/>
          </a:p>
          <a:p>
            <a:pPr indent="0" lvl="0" marL="0" rtl="0" algn="ctr">
              <a:spcBef>
                <a:spcPts val="0"/>
              </a:spcBef>
              <a:spcAft>
                <a:spcPts val="0"/>
              </a:spcAft>
              <a:buNone/>
            </a:pPr>
            <a:r>
              <a:rPr lang="en" sz="3700"/>
              <a:t>Welcome!!!</a:t>
            </a:r>
            <a:endParaRPr sz="3700"/>
          </a:p>
        </p:txBody>
      </p:sp>
      <p:sp>
        <p:nvSpPr>
          <p:cNvPr id="63" name="Google Shape;63;p15"/>
          <p:cNvSpPr txBox="1"/>
          <p:nvPr>
            <p:ph idx="1" type="subTitle"/>
          </p:nvPr>
        </p:nvSpPr>
        <p:spPr>
          <a:xfrm>
            <a:off x="311700" y="29504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May 1, 2023</a:t>
            </a:r>
            <a:endParaRPr/>
          </a:p>
        </p:txBody>
      </p:sp>
      <p:pic>
        <p:nvPicPr>
          <p:cNvPr id="64" name="Google Shape;64;p15"/>
          <p:cNvPicPr preferRelativeResize="0"/>
          <p:nvPr/>
        </p:nvPicPr>
        <p:blipFill>
          <a:blip r:embed="rId3">
            <a:alphaModFix/>
          </a:blip>
          <a:stretch>
            <a:fillRect/>
          </a:stretch>
        </p:blipFill>
        <p:spPr>
          <a:xfrm>
            <a:off x="6631875" y="3870800"/>
            <a:ext cx="2305050" cy="1019175"/>
          </a:xfrm>
          <a:prstGeom prst="rect">
            <a:avLst/>
          </a:prstGeom>
          <a:noFill/>
          <a:ln>
            <a:noFill/>
          </a:ln>
        </p:spPr>
      </p:pic>
      <p:pic>
        <p:nvPicPr>
          <p:cNvPr id="65" name="Google Shape;65;p15"/>
          <p:cNvPicPr preferRelativeResize="0"/>
          <p:nvPr/>
        </p:nvPicPr>
        <p:blipFill>
          <a:blip r:embed="rId4">
            <a:alphaModFix/>
          </a:blip>
          <a:stretch>
            <a:fillRect/>
          </a:stretch>
        </p:blipFill>
        <p:spPr>
          <a:xfrm>
            <a:off x="192700" y="4517725"/>
            <a:ext cx="3043826" cy="414050"/>
          </a:xfrm>
          <a:prstGeom prst="rect">
            <a:avLst/>
          </a:prstGeom>
          <a:noFill/>
          <a:ln>
            <a:noFill/>
          </a:ln>
        </p:spPr>
      </p:pic>
      <p:sp>
        <p:nvSpPr>
          <p:cNvPr id="66" name="Google Shape;66;p15"/>
          <p:cNvSpPr txBox="1"/>
          <p:nvPr/>
        </p:nvSpPr>
        <p:spPr>
          <a:xfrm>
            <a:off x="6393300" y="44525"/>
            <a:ext cx="26784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Montserrat"/>
                <a:ea typeface="Montserrat"/>
                <a:cs typeface="Montserrat"/>
                <a:sym typeface="Montserrat"/>
              </a:rPr>
              <a:t>What is a GO TEAM? </a:t>
            </a:r>
            <a:endParaRPr b="1">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Team of </a:t>
            </a:r>
            <a:r>
              <a:rPr lang="en">
                <a:latin typeface="Montserrat"/>
                <a:ea typeface="Montserrat"/>
                <a:cs typeface="Montserrat"/>
                <a:sym typeface="Montserrat"/>
              </a:rPr>
              <a:t>s</a:t>
            </a:r>
            <a:r>
              <a:rPr lang="en">
                <a:latin typeface="Montserrat"/>
                <a:ea typeface="Montserrat"/>
                <a:cs typeface="Montserrat"/>
                <a:sym typeface="Montserrat"/>
              </a:rPr>
              <a:t>chool &amp; community members collaborating on budget, strategic plan, etc.  </a:t>
            </a:r>
            <a:endParaRPr>
              <a:latin typeface="Montserrat"/>
              <a:ea typeface="Montserrat"/>
              <a:cs typeface="Montserrat"/>
              <a:sym typeface="Montserrat"/>
            </a:endParaRPr>
          </a:p>
        </p:txBody>
      </p:sp>
      <p:pic>
        <p:nvPicPr>
          <p:cNvPr id="67" name="Google Shape;67;p15"/>
          <p:cNvPicPr preferRelativeResize="0"/>
          <p:nvPr/>
        </p:nvPicPr>
        <p:blipFill>
          <a:blip r:embed="rId5">
            <a:alphaModFix/>
          </a:blip>
          <a:stretch>
            <a:fillRect/>
          </a:stretch>
        </p:blipFill>
        <p:spPr>
          <a:xfrm>
            <a:off x="2787737" y="212200"/>
            <a:ext cx="3568524" cy="241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45" name="Google Shape;145;p24"/>
          <p:cNvSpPr txBox="1"/>
          <p:nvPr/>
        </p:nvSpPr>
        <p:spPr>
          <a:xfrm>
            <a:off x="174200" y="449875"/>
            <a:ext cx="83172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2</a:t>
            </a:r>
            <a:r>
              <a:rPr baseline="30000" lang="en" sz="2300">
                <a:solidFill>
                  <a:srgbClr val="1F468D"/>
                </a:solidFill>
                <a:latin typeface="Montserrat ExtraBold"/>
                <a:ea typeface="Montserrat ExtraBold"/>
                <a:cs typeface="Montserrat ExtraBold"/>
                <a:sym typeface="Montserrat ExtraBold"/>
              </a:rPr>
              <a:t>nd</a:t>
            </a:r>
            <a:r>
              <a:rPr lang="en" sz="2300">
                <a:solidFill>
                  <a:srgbClr val="1F468D"/>
                </a:solidFill>
                <a:latin typeface="Montserrat ExtraBold"/>
                <a:ea typeface="Montserrat ExtraBold"/>
                <a:cs typeface="Montserrat ExtraBold"/>
                <a:sym typeface="Montserrat ExtraBold"/>
              </a:rPr>
              <a:t> Grade Early Lit</a:t>
            </a:r>
            <a:endParaRPr sz="1300">
              <a:solidFill>
                <a:srgbClr val="1F468D"/>
              </a:solidFill>
              <a:latin typeface="Montserrat ExtraBold"/>
              <a:ea typeface="Montserrat ExtraBold"/>
              <a:cs typeface="Montserrat ExtraBold"/>
              <a:sym typeface="Montserrat ExtraBold"/>
            </a:endParaRPr>
          </a:p>
        </p:txBody>
      </p:sp>
      <p:pic>
        <p:nvPicPr>
          <p:cNvPr id="146" name="Google Shape;146;p24"/>
          <p:cNvPicPr preferRelativeResize="0"/>
          <p:nvPr/>
        </p:nvPicPr>
        <p:blipFill rotWithShape="1">
          <a:blip r:embed="rId3">
            <a:alphaModFix/>
          </a:blip>
          <a:srcRect b="0" l="0" r="0" t="0"/>
          <a:stretch/>
        </p:blipFill>
        <p:spPr>
          <a:xfrm>
            <a:off x="901213" y="1049883"/>
            <a:ext cx="7072313" cy="778669"/>
          </a:xfrm>
          <a:prstGeom prst="rect">
            <a:avLst/>
          </a:prstGeom>
          <a:noFill/>
          <a:ln>
            <a:noFill/>
          </a:ln>
        </p:spPr>
      </p:pic>
      <p:pic>
        <p:nvPicPr>
          <p:cNvPr id="147" name="Google Shape;147;p24"/>
          <p:cNvPicPr preferRelativeResize="0"/>
          <p:nvPr/>
        </p:nvPicPr>
        <p:blipFill>
          <a:blip r:embed="rId4">
            <a:alphaModFix/>
          </a:blip>
          <a:stretch>
            <a:fillRect/>
          </a:stretch>
        </p:blipFill>
        <p:spPr>
          <a:xfrm>
            <a:off x="901225" y="2367675"/>
            <a:ext cx="7072300" cy="779398"/>
          </a:xfrm>
          <a:prstGeom prst="rect">
            <a:avLst/>
          </a:prstGeom>
          <a:noFill/>
          <a:ln>
            <a:noFill/>
          </a:ln>
        </p:spPr>
      </p:pic>
      <p:pic>
        <p:nvPicPr>
          <p:cNvPr id="148" name="Google Shape;148;p24"/>
          <p:cNvPicPr preferRelativeResize="0"/>
          <p:nvPr/>
        </p:nvPicPr>
        <p:blipFill>
          <a:blip r:embed="rId5">
            <a:alphaModFix/>
          </a:blip>
          <a:stretch>
            <a:fillRect/>
          </a:stretch>
        </p:blipFill>
        <p:spPr>
          <a:xfrm>
            <a:off x="990437" y="3501325"/>
            <a:ext cx="6893875" cy="741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4" name="Google Shape;154;p25"/>
          <p:cNvSpPr txBox="1"/>
          <p:nvPr/>
        </p:nvSpPr>
        <p:spPr>
          <a:xfrm>
            <a:off x="174200" y="449875"/>
            <a:ext cx="83172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2</a:t>
            </a:r>
            <a:r>
              <a:rPr baseline="30000" lang="en" sz="2300">
                <a:solidFill>
                  <a:srgbClr val="1F468D"/>
                </a:solidFill>
                <a:latin typeface="Montserrat ExtraBold"/>
                <a:ea typeface="Montserrat ExtraBold"/>
                <a:cs typeface="Montserrat ExtraBold"/>
                <a:sym typeface="Montserrat ExtraBold"/>
              </a:rPr>
              <a:t>nd</a:t>
            </a:r>
            <a:r>
              <a:rPr lang="en" sz="2300">
                <a:solidFill>
                  <a:srgbClr val="1F468D"/>
                </a:solidFill>
                <a:latin typeface="Montserrat ExtraBold"/>
                <a:ea typeface="Montserrat ExtraBold"/>
                <a:cs typeface="Montserrat ExtraBold"/>
                <a:sym typeface="Montserrat ExtraBold"/>
              </a:rPr>
              <a:t> Grade Reading</a:t>
            </a:r>
            <a:endParaRPr sz="1300">
              <a:solidFill>
                <a:srgbClr val="1F468D"/>
              </a:solidFill>
              <a:latin typeface="Montserrat ExtraBold"/>
              <a:ea typeface="Montserrat ExtraBold"/>
              <a:cs typeface="Montserrat ExtraBold"/>
              <a:sym typeface="Montserrat ExtraBold"/>
            </a:endParaRPr>
          </a:p>
        </p:txBody>
      </p:sp>
      <p:pic>
        <p:nvPicPr>
          <p:cNvPr id="155" name="Google Shape;155;p25"/>
          <p:cNvPicPr preferRelativeResize="0"/>
          <p:nvPr/>
        </p:nvPicPr>
        <p:blipFill>
          <a:blip r:embed="rId3">
            <a:alphaModFix/>
          </a:blip>
          <a:stretch>
            <a:fillRect/>
          </a:stretch>
        </p:blipFill>
        <p:spPr>
          <a:xfrm>
            <a:off x="990913" y="1318850"/>
            <a:ext cx="7029566" cy="778675"/>
          </a:xfrm>
          <a:prstGeom prst="rect">
            <a:avLst/>
          </a:prstGeom>
          <a:noFill/>
          <a:ln>
            <a:noFill/>
          </a:ln>
        </p:spPr>
      </p:pic>
      <p:pic>
        <p:nvPicPr>
          <p:cNvPr id="156" name="Google Shape;156;p25"/>
          <p:cNvPicPr preferRelativeResize="0"/>
          <p:nvPr/>
        </p:nvPicPr>
        <p:blipFill>
          <a:blip r:embed="rId4">
            <a:alphaModFix/>
          </a:blip>
          <a:stretch>
            <a:fillRect/>
          </a:stretch>
        </p:blipFill>
        <p:spPr>
          <a:xfrm>
            <a:off x="990925" y="2676425"/>
            <a:ext cx="6993301" cy="835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2" name="Google Shape;162;p26"/>
          <p:cNvSpPr txBox="1"/>
          <p:nvPr/>
        </p:nvSpPr>
        <p:spPr>
          <a:xfrm>
            <a:off x="174200" y="449875"/>
            <a:ext cx="77781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2</a:t>
            </a:r>
            <a:r>
              <a:rPr baseline="30000" lang="en" sz="2300">
                <a:solidFill>
                  <a:srgbClr val="1F468D"/>
                </a:solidFill>
                <a:latin typeface="Montserrat ExtraBold"/>
                <a:ea typeface="Montserrat ExtraBold"/>
                <a:cs typeface="Montserrat ExtraBold"/>
                <a:sym typeface="Montserrat ExtraBold"/>
              </a:rPr>
              <a:t>nd</a:t>
            </a:r>
            <a:r>
              <a:rPr lang="en" sz="2300">
                <a:solidFill>
                  <a:srgbClr val="1F468D"/>
                </a:solidFill>
                <a:latin typeface="Montserrat ExtraBold"/>
                <a:ea typeface="Montserrat ExtraBold"/>
                <a:cs typeface="Montserrat ExtraBold"/>
                <a:sym typeface="Montserrat ExtraBold"/>
              </a:rPr>
              <a:t> Grade Math</a:t>
            </a:r>
            <a:endParaRPr sz="1300">
              <a:solidFill>
                <a:srgbClr val="1F468D"/>
              </a:solidFill>
              <a:latin typeface="Montserrat ExtraBold"/>
              <a:ea typeface="Montserrat ExtraBold"/>
              <a:cs typeface="Montserrat ExtraBold"/>
              <a:sym typeface="Montserrat ExtraBold"/>
            </a:endParaRPr>
          </a:p>
        </p:txBody>
      </p:sp>
      <p:pic>
        <p:nvPicPr>
          <p:cNvPr id="163" name="Google Shape;163;p26"/>
          <p:cNvPicPr preferRelativeResize="0"/>
          <p:nvPr/>
        </p:nvPicPr>
        <p:blipFill rotWithShape="1">
          <a:blip r:embed="rId3">
            <a:alphaModFix/>
          </a:blip>
          <a:srcRect b="0" l="0" r="0" t="0"/>
          <a:stretch/>
        </p:blipFill>
        <p:spPr>
          <a:xfrm>
            <a:off x="872713" y="1298471"/>
            <a:ext cx="7015163" cy="807244"/>
          </a:xfrm>
          <a:prstGeom prst="rect">
            <a:avLst/>
          </a:prstGeom>
          <a:noFill/>
          <a:ln>
            <a:noFill/>
          </a:ln>
        </p:spPr>
      </p:pic>
      <p:pic>
        <p:nvPicPr>
          <p:cNvPr id="164" name="Google Shape;164;p26"/>
          <p:cNvPicPr preferRelativeResize="0"/>
          <p:nvPr/>
        </p:nvPicPr>
        <p:blipFill>
          <a:blip r:embed="rId4">
            <a:alphaModFix/>
          </a:blip>
          <a:stretch>
            <a:fillRect/>
          </a:stretch>
        </p:blipFill>
        <p:spPr>
          <a:xfrm>
            <a:off x="872725" y="2571750"/>
            <a:ext cx="7015151" cy="796831"/>
          </a:xfrm>
          <a:prstGeom prst="rect">
            <a:avLst/>
          </a:prstGeom>
          <a:noFill/>
          <a:ln>
            <a:noFill/>
          </a:ln>
        </p:spPr>
      </p:pic>
      <p:pic>
        <p:nvPicPr>
          <p:cNvPr id="165" name="Google Shape;165;p26"/>
          <p:cNvPicPr preferRelativeResize="0"/>
          <p:nvPr/>
        </p:nvPicPr>
        <p:blipFill>
          <a:blip r:embed="rId5">
            <a:alphaModFix/>
          </a:blip>
          <a:stretch>
            <a:fillRect/>
          </a:stretch>
        </p:blipFill>
        <p:spPr>
          <a:xfrm>
            <a:off x="909025" y="3647700"/>
            <a:ext cx="6903424" cy="121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71" name="Google Shape;171;p27"/>
          <p:cNvSpPr txBox="1"/>
          <p:nvPr/>
        </p:nvSpPr>
        <p:spPr>
          <a:xfrm>
            <a:off x="174200" y="449875"/>
            <a:ext cx="84420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3</a:t>
            </a:r>
            <a:r>
              <a:rPr baseline="30000" lang="en" sz="2300">
                <a:solidFill>
                  <a:srgbClr val="1F468D"/>
                </a:solidFill>
                <a:latin typeface="Montserrat ExtraBold"/>
                <a:ea typeface="Montserrat ExtraBold"/>
                <a:cs typeface="Montserrat ExtraBold"/>
                <a:sym typeface="Montserrat ExtraBold"/>
              </a:rPr>
              <a:t>rd</a:t>
            </a:r>
            <a:r>
              <a:rPr lang="en" sz="2300">
                <a:solidFill>
                  <a:srgbClr val="1F468D"/>
                </a:solidFill>
                <a:latin typeface="Montserrat ExtraBold"/>
                <a:ea typeface="Montserrat ExtraBold"/>
                <a:cs typeface="Montserrat ExtraBold"/>
                <a:sym typeface="Montserrat ExtraBold"/>
              </a:rPr>
              <a:t> Grade: Reading</a:t>
            </a:r>
            <a:endParaRPr sz="1300">
              <a:solidFill>
                <a:srgbClr val="1F468D"/>
              </a:solidFill>
              <a:latin typeface="Montserrat ExtraBold"/>
              <a:ea typeface="Montserrat ExtraBold"/>
              <a:cs typeface="Montserrat ExtraBold"/>
              <a:sym typeface="Montserrat ExtraBold"/>
            </a:endParaRPr>
          </a:p>
        </p:txBody>
      </p:sp>
      <p:pic>
        <p:nvPicPr>
          <p:cNvPr id="172" name="Google Shape;172;p27"/>
          <p:cNvPicPr preferRelativeResize="0"/>
          <p:nvPr/>
        </p:nvPicPr>
        <p:blipFill rotWithShape="1">
          <a:blip r:embed="rId3">
            <a:alphaModFix/>
          </a:blip>
          <a:srcRect b="0" l="0" r="0" t="0"/>
          <a:stretch/>
        </p:blipFill>
        <p:spPr>
          <a:xfrm>
            <a:off x="824932" y="1336731"/>
            <a:ext cx="7015163" cy="750094"/>
          </a:xfrm>
          <a:prstGeom prst="rect">
            <a:avLst/>
          </a:prstGeom>
          <a:noFill/>
          <a:ln>
            <a:noFill/>
          </a:ln>
        </p:spPr>
      </p:pic>
      <p:pic>
        <p:nvPicPr>
          <p:cNvPr id="173" name="Google Shape;173;p27"/>
          <p:cNvPicPr preferRelativeResize="0"/>
          <p:nvPr/>
        </p:nvPicPr>
        <p:blipFill>
          <a:blip r:embed="rId4">
            <a:alphaModFix/>
          </a:blip>
          <a:stretch>
            <a:fillRect/>
          </a:stretch>
        </p:blipFill>
        <p:spPr>
          <a:xfrm>
            <a:off x="868600" y="2263775"/>
            <a:ext cx="6952475" cy="788415"/>
          </a:xfrm>
          <a:prstGeom prst="rect">
            <a:avLst/>
          </a:prstGeom>
          <a:noFill/>
          <a:ln>
            <a:noFill/>
          </a:ln>
        </p:spPr>
      </p:pic>
      <p:pic>
        <p:nvPicPr>
          <p:cNvPr id="174" name="Google Shape;174;p27"/>
          <p:cNvPicPr preferRelativeResize="0"/>
          <p:nvPr/>
        </p:nvPicPr>
        <p:blipFill>
          <a:blip r:embed="rId5">
            <a:alphaModFix/>
          </a:blip>
          <a:stretch>
            <a:fillRect/>
          </a:stretch>
        </p:blipFill>
        <p:spPr>
          <a:xfrm>
            <a:off x="868600" y="3229149"/>
            <a:ext cx="6927835" cy="75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0" name="Google Shape;180;p28"/>
          <p:cNvSpPr txBox="1"/>
          <p:nvPr/>
        </p:nvSpPr>
        <p:spPr>
          <a:xfrm>
            <a:off x="174200" y="449875"/>
            <a:ext cx="84420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3</a:t>
            </a:r>
            <a:r>
              <a:rPr baseline="30000" lang="en" sz="2300">
                <a:solidFill>
                  <a:srgbClr val="1F468D"/>
                </a:solidFill>
                <a:latin typeface="Montserrat ExtraBold"/>
                <a:ea typeface="Montserrat ExtraBold"/>
                <a:cs typeface="Montserrat ExtraBold"/>
                <a:sym typeface="Montserrat ExtraBold"/>
              </a:rPr>
              <a:t>rd</a:t>
            </a:r>
            <a:r>
              <a:rPr lang="en" sz="2300">
                <a:solidFill>
                  <a:srgbClr val="1F468D"/>
                </a:solidFill>
                <a:latin typeface="Montserrat ExtraBold"/>
                <a:ea typeface="Montserrat ExtraBold"/>
                <a:cs typeface="Montserrat ExtraBold"/>
                <a:sym typeface="Montserrat ExtraBold"/>
              </a:rPr>
              <a:t> Grade: Math</a:t>
            </a:r>
            <a:endParaRPr sz="1300">
              <a:solidFill>
                <a:srgbClr val="1F468D"/>
              </a:solidFill>
              <a:latin typeface="Montserrat ExtraBold"/>
              <a:ea typeface="Montserrat ExtraBold"/>
              <a:cs typeface="Montserrat ExtraBold"/>
              <a:sym typeface="Montserrat ExtraBold"/>
            </a:endParaRPr>
          </a:p>
        </p:txBody>
      </p:sp>
      <p:pic>
        <p:nvPicPr>
          <p:cNvPr id="181" name="Google Shape;181;p28"/>
          <p:cNvPicPr preferRelativeResize="0"/>
          <p:nvPr/>
        </p:nvPicPr>
        <p:blipFill rotWithShape="1">
          <a:blip r:embed="rId3">
            <a:alphaModFix/>
          </a:blip>
          <a:srcRect b="0" l="0" r="0" t="0"/>
          <a:stretch/>
        </p:blipFill>
        <p:spPr>
          <a:xfrm>
            <a:off x="796876" y="1352982"/>
            <a:ext cx="6979444" cy="814388"/>
          </a:xfrm>
          <a:prstGeom prst="rect">
            <a:avLst/>
          </a:prstGeom>
          <a:noFill/>
          <a:ln>
            <a:noFill/>
          </a:ln>
        </p:spPr>
      </p:pic>
      <p:pic>
        <p:nvPicPr>
          <p:cNvPr id="182" name="Google Shape;182;p28"/>
          <p:cNvPicPr preferRelativeResize="0"/>
          <p:nvPr/>
        </p:nvPicPr>
        <p:blipFill>
          <a:blip r:embed="rId4">
            <a:alphaModFix/>
          </a:blip>
          <a:stretch>
            <a:fillRect/>
          </a:stretch>
        </p:blipFill>
        <p:spPr>
          <a:xfrm>
            <a:off x="849200" y="2407250"/>
            <a:ext cx="6979451" cy="827810"/>
          </a:xfrm>
          <a:prstGeom prst="rect">
            <a:avLst/>
          </a:prstGeom>
          <a:noFill/>
          <a:ln>
            <a:noFill/>
          </a:ln>
        </p:spPr>
      </p:pic>
      <p:pic>
        <p:nvPicPr>
          <p:cNvPr id="183" name="Google Shape;183;p28"/>
          <p:cNvPicPr preferRelativeResize="0"/>
          <p:nvPr/>
        </p:nvPicPr>
        <p:blipFill>
          <a:blip r:embed="rId5">
            <a:alphaModFix/>
          </a:blip>
          <a:stretch>
            <a:fillRect/>
          </a:stretch>
        </p:blipFill>
        <p:spPr>
          <a:xfrm>
            <a:off x="849200" y="3474927"/>
            <a:ext cx="6880626" cy="74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9" name="Google Shape;189;p29"/>
          <p:cNvSpPr txBox="1"/>
          <p:nvPr/>
        </p:nvSpPr>
        <p:spPr>
          <a:xfrm>
            <a:off x="174200" y="449875"/>
            <a:ext cx="84486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4</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Reading</a:t>
            </a:r>
            <a:endParaRPr sz="1300">
              <a:solidFill>
                <a:srgbClr val="1F468D"/>
              </a:solidFill>
              <a:latin typeface="Montserrat ExtraBold"/>
              <a:ea typeface="Montserrat ExtraBold"/>
              <a:cs typeface="Montserrat ExtraBold"/>
              <a:sym typeface="Montserrat ExtraBold"/>
            </a:endParaRPr>
          </a:p>
        </p:txBody>
      </p:sp>
      <p:pic>
        <p:nvPicPr>
          <p:cNvPr id="190" name="Google Shape;190;p29"/>
          <p:cNvPicPr preferRelativeResize="0"/>
          <p:nvPr/>
        </p:nvPicPr>
        <p:blipFill rotWithShape="1">
          <a:blip r:embed="rId3">
            <a:alphaModFix/>
          </a:blip>
          <a:srcRect b="0" l="0" r="0" t="0"/>
          <a:stretch/>
        </p:blipFill>
        <p:spPr>
          <a:xfrm>
            <a:off x="1053553" y="1350169"/>
            <a:ext cx="7036594" cy="814388"/>
          </a:xfrm>
          <a:prstGeom prst="rect">
            <a:avLst/>
          </a:prstGeom>
          <a:noFill/>
          <a:ln>
            <a:noFill/>
          </a:ln>
        </p:spPr>
      </p:pic>
      <p:pic>
        <p:nvPicPr>
          <p:cNvPr id="191" name="Google Shape;191;p29"/>
          <p:cNvPicPr preferRelativeResize="0"/>
          <p:nvPr/>
        </p:nvPicPr>
        <p:blipFill>
          <a:blip r:embed="rId4">
            <a:alphaModFix/>
          </a:blip>
          <a:stretch>
            <a:fillRect/>
          </a:stretch>
        </p:blipFill>
        <p:spPr>
          <a:xfrm>
            <a:off x="1080925" y="2446125"/>
            <a:ext cx="6982150" cy="770200"/>
          </a:xfrm>
          <a:prstGeom prst="rect">
            <a:avLst/>
          </a:prstGeom>
          <a:noFill/>
          <a:ln>
            <a:noFill/>
          </a:ln>
        </p:spPr>
      </p:pic>
      <p:pic>
        <p:nvPicPr>
          <p:cNvPr id="192" name="Google Shape;192;p29"/>
          <p:cNvPicPr preferRelativeResize="0"/>
          <p:nvPr/>
        </p:nvPicPr>
        <p:blipFill>
          <a:blip r:embed="rId5">
            <a:alphaModFix/>
          </a:blip>
          <a:stretch>
            <a:fillRect/>
          </a:stretch>
        </p:blipFill>
        <p:spPr>
          <a:xfrm>
            <a:off x="1080925" y="3620175"/>
            <a:ext cx="6982151" cy="8476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8" name="Google Shape;198;p30"/>
          <p:cNvSpPr txBox="1"/>
          <p:nvPr/>
        </p:nvSpPr>
        <p:spPr>
          <a:xfrm>
            <a:off x="174200" y="449875"/>
            <a:ext cx="84486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4</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Math</a:t>
            </a:r>
            <a:endParaRPr sz="1300">
              <a:solidFill>
                <a:srgbClr val="1F468D"/>
              </a:solidFill>
              <a:latin typeface="Montserrat ExtraBold"/>
              <a:ea typeface="Montserrat ExtraBold"/>
              <a:cs typeface="Montserrat ExtraBold"/>
              <a:sym typeface="Montserrat ExtraBold"/>
            </a:endParaRPr>
          </a:p>
        </p:txBody>
      </p:sp>
      <p:pic>
        <p:nvPicPr>
          <p:cNvPr id="199" name="Google Shape;199;p30"/>
          <p:cNvPicPr preferRelativeResize="0"/>
          <p:nvPr/>
        </p:nvPicPr>
        <p:blipFill rotWithShape="1">
          <a:blip r:embed="rId3">
            <a:alphaModFix/>
          </a:blip>
          <a:srcRect b="0" l="0" r="0" t="0"/>
          <a:stretch/>
        </p:blipFill>
        <p:spPr>
          <a:xfrm>
            <a:off x="970078" y="1257721"/>
            <a:ext cx="7050881" cy="814388"/>
          </a:xfrm>
          <a:prstGeom prst="rect">
            <a:avLst/>
          </a:prstGeom>
          <a:noFill/>
          <a:ln>
            <a:noFill/>
          </a:ln>
        </p:spPr>
      </p:pic>
      <p:pic>
        <p:nvPicPr>
          <p:cNvPr id="200" name="Google Shape;200;p30"/>
          <p:cNvPicPr preferRelativeResize="0"/>
          <p:nvPr/>
        </p:nvPicPr>
        <p:blipFill>
          <a:blip r:embed="rId4">
            <a:alphaModFix/>
          </a:blip>
          <a:stretch>
            <a:fillRect/>
          </a:stretch>
        </p:blipFill>
        <p:spPr>
          <a:xfrm>
            <a:off x="1021650" y="2407300"/>
            <a:ext cx="6872974" cy="814375"/>
          </a:xfrm>
          <a:prstGeom prst="rect">
            <a:avLst/>
          </a:prstGeom>
          <a:noFill/>
          <a:ln>
            <a:noFill/>
          </a:ln>
        </p:spPr>
      </p:pic>
      <p:pic>
        <p:nvPicPr>
          <p:cNvPr id="201" name="Google Shape;201;p30"/>
          <p:cNvPicPr preferRelativeResize="0"/>
          <p:nvPr/>
        </p:nvPicPr>
        <p:blipFill>
          <a:blip r:embed="rId5">
            <a:alphaModFix/>
          </a:blip>
          <a:stretch>
            <a:fillRect/>
          </a:stretch>
        </p:blipFill>
        <p:spPr>
          <a:xfrm>
            <a:off x="1059025" y="3695525"/>
            <a:ext cx="6872976" cy="7927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07" name="Google Shape;207;p31"/>
          <p:cNvSpPr txBox="1"/>
          <p:nvPr/>
        </p:nvSpPr>
        <p:spPr>
          <a:xfrm>
            <a:off x="174200" y="449875"/>
            <a:ext cx="83412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5</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Reading</a:t>
            </a:r>
            <a:endParaRPr sz="1300">
              <a:solidFill>
                <a:srgbClr val="1F468D"/>
              </a:solidFill>
              <a:latin typeface="Montserrat ExtraBold"/>
              <a:ea typeface="Montserrat ExtraBold"/>
              <a:cs typeface="Montserrat ExtraBold"/>
              <a:sym typeface="Montserrat ExtraBold"/>
            </a:endParaRPr>
          </a:p>
        </p:txBody>
      </p:sp>
      <p:pic>
        <p:nvPicPr>
          <p:cNvPr id="208" name="Google Shape;208;p31"/>
          <p:cNvPicPr preferRelativeResize="0"/>
          <p:nvPr/>
        </p:nvPicPr>
        <p:blipFill rotWithShape="1">
          <a:blip r:embed="rId3">
            <a:alphaModFix/>
          </a:blip>
          <a:srcRect b="0" l="0" r="0" t="0"/>
          <a:stretch/>
        </p:blipFill>
        <p:spPr>
          <a:xfrm>
            <a:off x="1256960" y="1208877"/>
            <a:ext cx="7043738" cy="800100"/>
          </a:xfrm>
          <a:prstGeom prst="rect">
            <a:avLst/>
          </a:prstGeom>
          <a:noFill/>
          <a:ln>
            <a:noFill/>
          </a:ln>
        </p:spPr>
      </p:pic>
      <p:pic>
        <p:nvPicPr>
          <p:cNvPr id="209" name="Google Shape;209;p31"/>
          <p:cNvPicPr preferRelativeResize="0"/>
          <p:nvPr/>
        </p:nvPicPr>
        <p:blipFill>
          <a:blip r:embed="rId4">
            <a:alphaModFix/>
          </a:blip>
          <a:stretch>
            <a:fillRect/>
          </a:stretch>
        </p:blipFill>
        <p:spPr>
          <a:xfrm>
            <a:off x="1150700" y="2507850"/>
            <a:ext cx="7043750" cy="784208"/>
          </a:xfrm>
          <a:prstGeom prst="rect">
            <a:avLst/>
          </a:prstGeom>
          <a:noFill/>
          <a:ln>
            <a:noFill/>
          </a:ln>
        </p:spPr>
      </p:pic>
      <p:pic>
        <p:nvPicPr>
          <p:cNvPr id="210" name="Google Shape;210;p31"/>
          <p:cNvPicPr preferRelativeResize="0"/>
          <p:nvPr/>
        </p:nvPicPr>
        <p:blipFill>
          <a:blip r:embed="rId5">
            <a:alphaModFix/>
          </a:blip>
          <a:stretch>
            <a:fillRect/>
          </a:stretch>
        </p:blipFill>
        <p:spPr>
          <a:xfrm>
            <a:off x="1256950" y="3683675"/>
            <a:ext cx="6924694" cy="784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 name="Google Shape;216;p32"/>
          <p:cNvSpPr txBox="1"/>
          <p:nvPr/>
        </p:nvSpPr>
        <p:spPr>
          <a:xfrm>
            <a:off x="174200" y="449875"/>
            <a:ext cx="77781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5</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Math</a:t>
            </a:r>
            <a:endParaRPr sz="1300">
              <a:solidFill>
                <a:srgbClr val="1F468D"/>
              </a:solidFill>
              <a:latin typeface="Montserrat ExtraBold"/>
              <a:ea typeface="Montserrat ExtraBold"/>
              <a:cs typeface="Montserrat ExtraBold"/>
              <a:sym typeface="Montserrat ExtraBold"/>
            </a:endParaRPr>
          </a:p>
        </p:txBody>
      </p:sp>
      <p:pic>
        <p:nvPicPr>
          <p:cNvPr id="217" name="Google Shape;217;p32"/>
          <p:cNvPicPr preferRelativeResize="0"/>
          <p:nvPr/>
        </p:nvPicPr>
        <p:blipFill rotWithShape="1">
          <a:blip r:embed="rId3">
            <a:alphaModFix/>
          </a:blip>
          <a:srcRect b="0" l="0" r="0" t="0"/>
          <a:stretch/>
        </p:blipFill>
        <p:spPr>
          <a:xfrm>
            <a:off x="1133760" y="1209056"/>
            <a:ext cx="6986588" cy="785813"/>
          </a:xfrm>
          <a:prstGeom prst="rect">
            <a:avLst/>
          </a:prstGeom>
          <a:noFill/>
          <a:ln>
            <a:noFill/>
          </a:ln>
        </p:spPr>
      </p:pic>
      <p:pic>
        <p:nvPicPr>
          <p:cNvPr id="218" name="Google Shape;218;p32"/>
          <p:cNvPicPr preferRelativeResize="0"/>
          <p:nvPr/>
        </p:nvPicPr>
        <p:blipFill>
          <a:blip r:embed="rId4">
            <a:alphaModFix/>
          </a:blip>
          <a:stretch>
            <a:fillRect/>
          </a:stretch>
        </p:blipFill>
        <p:spPr>
          <a:xfrm>
            <a:off x="1133750" y="2388650"/>
            <a:ext cx="6986599" cy="758178"/>
          </a:xfrm>
          <a:prstGeom prst="rect">
            <a:avLst/>
          </a:prstGeom>
          <a:noFill/>
          <a:ln>
            <a:noFill/>
          </a:ln>
        </p:spPr>
      </p:pic>
      <p:pic>
        <p:nvPicPr>
          <p:cNvPr id="219" name="Google Shape;219;p32"/>
          <p:cNvPicPr preferRelativeResize="0"/>
          <p:nvPr/>
        </p:nvPicPr>
        <p:blipFill>
          <a:blip r:embed="rId5">
            <a:alphaModFix/>
          </a:blip>
          <a:stretch>
            <a:fillRect/>
          </a:stretch>
        </p:blipFill>
        <p:spPr>
          <a:xfrm>
            <a:off x="1133750" y="3286450"/>
            <a:ext cx="6917924" cy="123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3"/>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25" name="Google Shape;225;p33"/>
          <p:cNvSpPr txBox="1"/>
          <p:nvPr/>
        </p:nvSpPr>
        <p:spPr>
          <a:xfrm>
            <a:off x="174200" y="449875"/>
            <a:ext cx="83925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6</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Reading</a:t>
            </a:r>
            <a:endParaRPr sz="1300">
              <a:solidFill>
                <a:srgbClr val="1F468D"/>
              </a:solidFill>
              <a:latin typeface="Montserrat ExtraBold"/>
              <a:ea typeface="Montserrat ExtraBold"/>
              <a:cs typeface="Montserrat ExtraBold"/>
              <a:sym typeface="Montserrat ExtraBold"/>
            </a:endParaRPr>
          </a:p>
        </p:txBody>
      </p:sp>
      <p:pic>
        <p:nvPicPr>
          <p:cNvPr id="226" name="Google Shape;226;p33"/>
          <p:cNvPicPr preferRelativeResize="0"/>
          <p:nvPr/>
        </p:nvPicPr>
        <p:blipFill rotWithShape="1">
          <a:blip r:embed="rId3">
            <a:alphaModFix/>
          </a:blip>
          <a:srcRect b="0" l="0" r="0" t="0"/>
          <a:stretch/>
        </p:blipFill>
        <p:spPr>
          <a:xfrm>
            <a:off x="965563" y="1208877"/>
            <a:ext cx="6986588" cy="785813"/>
          </a:xfrm>
          <a:prstGeom prst="rect">
            <a:avLst/>
          </a:prstGeom>
          <a:noFill/>
          <a:ln>
            <a:noFill/>
          </a:ln>
        </p:spPr>
      </p:pic>
      <p:pic>
        <p:nvPicPr>
          <p:cNvPr id="227" name="Google Shape;227;p33"/>
          <p:cNvPicPr preferRelativeResize="0"/>
          <p:nvPr/>
        </p:nvPicPr>
        <p:blipFill>
          <a:blip r:embed="rId4">
            <a:alphaModFix/>
          </a:blip>
          <a:stretch>
            <a:fillRect/>
          </a:stretch>
        </p:blipFill>
        <p:spPr>
          <a:xfrm>
            <a:off x="985875" y="2758775"/>
            <a:ext cx="6853172" cy="814375"/>
          </a:xfrm>
          <a:prstGeom prst="rect">
            <a:avLst/>
          </a:prstGeom>
          <a:noFill/>
          <a:ln>
            <a:noFill/>
          </a:ln>
        </p:spPr>
      </p:pic>
      <p:pic>
        <p:nvPicPr>
          <p:cNvPr id="228" name="Google Shape;228;p33"/>
          <p:cNvPicPr preferRelativeResize="0"/>
          <p:nvPr/>
        </p:nvPicPr>
        <p:blipFill>
          <a:blip r:embed="rId5">
            <a:alphaModFix/>
          </a:blip>
          <a:stretch>
            <a:fillRect/>
          </a:stretch>
        </p:blipFill>
        <p:spPr>
          <a:xfrm>
            <a:off x="932325" y="3912450"/>
            <a:ext cx="6986575" cy="8389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Call to Order/Norms</a:t>
            </a:r>
            <a:endParaRPr b="1"/>
          </a:p>
        </p:txBody>
      </p:sp>
      <p:sp>
        <p:nvSpPr>
          <p:cNvPr id="73" name="Google Shape;73;p16"/>
          <p:cNvSpPr txBox="1"/>
          <p:nvPr>
            <p:ph idx="1" type="body"/>
          </p:nvPr>
        </p:nvSpPr>
        <p:spPr>
          <a:xfrm>
            <a:off x="311700" y="1152475"/>
            <a:ext cx="8832300" cy="3642000"/>
          </a:xfrm>
          <a:prstGeom prst="rect">
            <a:avLst/>
          </a:prstGeom>
        </p:spPr>
        <p:txBody>
          <a:bodyPr anchorCtr="0" anchor="t" bIns="91425" lIns="91425" spcFirstLastPara="1" rIns="91425" wrap="square" tIns="91425">
            <a:normAutofit/>
          </a:bodyPr>
          <a:lstStyle/>
          <a:p>
            <a:pPr indent="-311150" lvl="0" marL="457200" rtl="0" algn="l">
              <a:spcBef>
                <a:spcPts val="70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This is a meeting of the GO Team. Only members of the team may participate in the discussion.  Any members of the public present are here to quietly observe.</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will be fully present.</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will follow the agenda as noticed to the public and stay on task.</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will be respectful of each other at all times.</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will be open-minded.</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invite and welcome contributions of every member and listen to each other.</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will respect all ideas and assume good intentions.</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We will approach differences of opinion with curiosity.</a:t>
            </a:r>
            <a:endParaRPr i="1" sz="1500">
              <a:solidFill>
                <a:srgbClr val="0083A9"/>
              </a:solidFill>
              <a:latin typeface="Calibri"/>
              <a:ea typeface="Calibri"/>
              <a:cs typeface="Calibri"/>
              <a:sym typeface="Calibri"/>
            </a:endParaRPr>
          </a:p>
        </p:txBody>
      </p:sp>
      <p:pic>
        <p:nvPicPr>
          <p:cNvPr id="74" name="Google Shape;74;p16"/>
          <p:cNvPicPr preferRelativeResize="0"/>
          <p:nvPr/>
        </p:nvPicPr>
        <p:blipFill>
          <a:blip r:embed="rId3">
            <a:alphaModFix/>
          </a:blip>
          <a:stretch>
            <a:fillRect/>
          </a:stretch>
        </p:blipFill>
        <p:spPr>
          <a:xfrm>
            <a:off x="192700" y="4517725"/>
            <a:ext cx="3043826" cy="414050"/>
          </a:xfrm>
          <a:prstGeom prst="rect">
            <a:avLst/>
          </a:prstGeom>
          <a:noFill/>
          <a:ln>
            <a:noFill/>
          </a:ln>
        </p:spPr>
      </p:pic>
      <p:pic>
        <p:nvPicPr>
          <p:cNvPr id="75" name="Google Shape;75;p16"/>
          <p:cNvPicPr preferRelativeResize="0"/>
          <p:nvPr/>
        </p:nvPicPr>
        <p:blipFill>
          <a:blip r:embed="rId4">
            <a:alphaModFix/>
          </a:blip>
          <a:stretch>
            <a:fillRect/>
          </a:stretch>
        </p:blipFill>
        <p:spPr>
          <a:xfrm>
            <a:off x="6674975" y="79575"/>
            <a:ext cx="2305050" cy="1019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4" name="Google Shape;234;p34"/>
          <p:cNvSpPr txBox="1"/>
          <p:nvPr/>
        </p:nvSpPr>
        <p:spPr>
          <a:xfrm>
            <a:off x="174200" y="449875"/>
            <a:ext cx="77781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6</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Math</a:t>
            </a:r>
            <a:endParaRPr sz="1300">
              <a:solidFill>
                <a:srgbClr val="1F468D"/>
              </a:solidFill>
              <a:latin typeface="Montserrat ExtraBold"/>
              <a:ea typeface="Montserrat ExtraBold"/>
              <a:cs typeface="Montserrat ExtraBold"/>
              <a:sym typeface="Montserrat ExtraBold"/>
            </a:endParaRPr>
          </a:p>
        </p:txBody>
      </p:sp>
      <p:pic>
        <p:nvPicPr>
          <p:cNvPr id="235" name="Google Shape;235;p34"/>
          <p:cNvPicPr preferRelativeResize="0"/>
          <p:nvPr/>
        </p:nvPicPr>
        <p:blipFill rotWithShape="1">
          <a:blip r:embed="rId3">
            <a:alphaModFix/>
          </a:blip>
          <a:srcRect b="0" l="0" r="0" t="0"/>
          <a:stretch/>
        </p:blipFill>
        <p:spPr>
          <a:xfrm>
            <a:off x="914838" y="1264444"/>
            <a:ext cx="7122319" cy="814388"/>
          </a:xfrm>
          <a:prstGeom prst="rect">
            <a:avLst/>
          </a:prstGeom>
          <a:noFill/>
          <a:ln>
            <a:noFill/>
          </a:ln>
        </p:spPr>
      </p:pic>
      <p:pic>
        <p:nvPicPr>
          <p:cNvPr id="236" name="Google Shape;236;p34"/>
          <p:cNvPicPr preferRelativeResize="0"/>
          <p:nvPr/>
        </p:nvPicPr>
        <p:blipFill>
          <a:blip r:embed="rId4">
            <a:alphaModFix/>
          </a:blip>
          <a:stretch>
            <a:fillRect/>
          </a:stretch>
        </p:blipFill>
        <p:spPr>
          <a:xfrm>
            <a:off x="948225" y="2563202"/>
            <a:ext cx="6883150" cy="822923"/>
          </a:xfrm>
          <a:prstGeom prst="rect">
            <a:avLst/>
          </a:prstGeom>
          <a:noFill/>
          <a:ln>
            <a:noFill/>
          </a:ln>
        </p:spPr>
      </p:pic>
      <p:pic>
        <p:nvPicPr>
          <p:cNvPr id="237" name="Google Shape;237;p34"/>
          <p:cNvPicPr preferRelativeResize="0"/>
          <p:nvPr/>
        </p:nvPicPr>
        <p:blipFill>
          <a:blip r:embed="rId5">
            <a:alphaModFix/>
          </a:blip>
          <a:stretch>
            <a:fillRect/>
          </a:stretch>
        </p:blipFill>
        <p:spPr>
          <a:xfrm>
            <a:off x="1001775" y="3762800"/>
            <a:ext cx="6883157" cy="814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3" name="Google Shape;243;p35"/>
          <p:cNvSpPr txBox="1"/>
          <p:nvPr/>
        </p:nvSpPr>
        <p:spPr>
          <a:xfrm>
            <a:off x="174200" y="449875"/>
            <a:ext cx="81615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7</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Reading</a:t>
            </a:r>
            <a:endParaRPr sz="1300">
              <a:solidFill>
                <a:srgbClr val="1F468D"/>
              </a:solidFill>
              <a:latin typeface="Montserrat ExtraBold"/>
              <a:ea typeface="Montserrat ExtraBold"/>
              <a:cs typeface="Montserrat ExtraBold"/>
              <a:sym typeface="Montserrat ExtraBold"/>
            </a:endParaRPr>
          </a:p>
        </p:txBody>
      </p:sp>
      <p:pic>
        <p:nvPicPr>
          <p:cNvPr id="244" name="Google Shape;244;p35"/>
          <p:cNvPicPr preferRelativeResize="0"/>
          <p:nvPr/>
        </p:nvPicPr>
        <p:blipFill rotWithShape="1">
          <a:blip r:embed="rId3">
            <a:alphaModFix/>
          </a:blip>
          <a:srcRect b="0" l="0" r="0" t="0"/>
          <a:stretch/>
        </p:blipFill>
        <p:spPr>
          <a:xfrm>
            <a:off x="1151334" y="1208877"/>
            <a:ext cx="6993731" cy="771525"/>
          </a:xfrm>
          <a:prstGeom prst="rect">
            <a:avLst/>
          </a:prstGeom>
          <a:noFill/>
          <a:ln>
            <a:noFill/>
          </a:ln>
        </p:spPr>
      </p:pic>
      <p:pic>
        <p:nvPicPr>
          <p:cNvPr id="245" name="Google Shape;245;p35"/>
          <p:cNvPicPr preferRelativeResize="0"/>
          <p:nvPr/>
        </p:nvPicPr>
        <p:blipFill>
          <a:blip r:embed="rId4">
            <a:alphaModFix/>
          </a:blip>
          <a:stretch>
            <a:fillRect/>
          </a:stretch>
        </p:blipFill>
        <p:spPr>
          <a:xfrm>
            <a:off x="1190625" y="2546288"/>
            <a:ext cx="6993751" cy="825751"/>
          </a:xfrm>
          <a:prstGeom prst="rect">
            <a:avLst/>
          </a:prstGeom>
          <a:noFill/>
          <a:ln>
            <a:noFill/>
          </a:ln>
        </p:spPr>
      </p:pic>
      <p:pic>
        <p:nvPicPr>
          <p:cNvPr id="246" name="Google Shape;246;p35"/>
          <p:cNvPicPr preferRelativeResize="0"/>
          <p:nvPr/>
        </p:nvPicPr>
        <p:blipFill>
          <a:blip r:embed="rId5">
            <a:alphaModFix/>
          </a:blip>
          <a:stretch>
            <a:fillRect/>
          </a:stretch>
        </p:blipFill>
        <p:spPr>
          <a:xfrm>
            <a:off x="1151325" y="3937925"/>
            <a:ext cx="7033061" cy="825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6"/>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2" name="Google Shape;252;p36"/>
          <p:cNvSpPr txBox="1"/>
          <p:nvPr/>
        </p:nvSpPr>
        <p:spPr>
          <a:xfrm>
            <a:off x="174200" y="449875"/>
            <a:ext cx="77781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7</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Math</a:t>
            </a:r>
            <a:endParaRPr sz="1300">
              <a:solidFill>
                <a:srgbClr val="1F468D"/>
              </a:solidFill>
              <a:latin typeface="Montserrat ExtraBold"/>
              <a:ea typeface="Montserrat ExtraBold"/>
              <a:cs typeface="Montserrat ExtraBold"/>
              <a:sym typeface="Montserrat ExtraBold"/>
            </a:endParaRPr>
          </a:p>
        </p:txBody>
      </p:sp>
      <p:pic>
        <p:nvPicPr>
          <p:cNvPr id="253" name="Google Shape;253;p36"/>
          <p:cNvPicPr preferRelativeResize="0"/>
          <p:nvPr/>
        </p:nvPicPr>
        <p:blipFill rotWithShape="1">
          <a:blip r:embed="rId3">
            <a:alphaModFix/>
          </a:blip>
          <a:srcRect b="0" l="0" r="0" t="0"/>
          <a:stretch/>
        </p:blipFill>
        <p:spPr>
          <a:xfrm>
            <a:off x="1154824" y="1254329"/>
            <a:ext cx="7086600" cy="757238"/>
          </a:xfrm>
          <a:prstGeom prst="rect">
            <a:avLst/>
          </a:prstGeom>
          <a:noFill/>
          <a:ln>
            <a:noFill/>
          </a:ln>
        </p:spPr>
      </p:pic>
      <p:pic>
        <p:nvPicPr>
          <p:cNvPr id="254" name="Google Shape;254;p36"/>
          <p:cNvPicPr preferRelativeResize="0"/>
          <p:nvPr/>
        </p:nvPicPr>
        <p:blipFill>
          <a:blip r:embed="rId4">
            <a:alphaModFix/>
          </a:blip>
          <a:stretch>
            <a:fillRect/>
          </a:stretch>
        </p:blipFill>
        <p:spPr>
          <a:xfrm>
            <a:off x="1221225" y="2454825"/>
            <a:ext cx="6953801" cy="809875"/>
          </a:xfrm>
          <a:prstGeom prst="rect">
            <a:avLst/>
          </a:prstGeom>
          <a:noFill/>
          <a:ln>
            <a:noFill/>
          </a:ln>
        </p:spPr>
      </p:pic>
      <p:pic>
        <p:nvPicPr>
          <p:cNvPr id="255" name="Google Shape;255;p36"/>
          <p:cNvPicPr preferRelativeResize="0"/>
          <p:nvPr/>
        </p:nvPicPr>
        <p:blipFill>
          <a:blip r:embed="rId5">
            <a:alphaModFix/>
          </a:blip>
          <a:stretch>
            <a:fillRect/>
          </a:stretch>
        </p:blipFill>
        <p:spPr>
          <a:xfrm>
            <a:off x="1330394" y="3707950"/>
            <a:ext cx="7007181" cy="809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61" name="Google Shape;261;p37"/>
          <p:cNvSpPr txBox="1"/>
          <p:nvPr/>
        </p:nvSpPr>
        <p:spPr>
          <a:xfrm>
            <a:off x="174200" y="449875"/>
            <a:ext cx="81969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8</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Reading</a:t>
            </a:r>
            <a:endParaRPr sz="1300">
              <a:solidFill>
                <a:srgbClr val="1F468D"/>
              </a:solidFill>
              <a:latin typeface="Montserrat ExtraBold"/>
              <a:ea typeface="Montserrat ExtraBold"/>
              <a:cs typeface="Montserrat ExtraBold"/>
              <a:sym typeface="Montserrat ExtraBold"/>
            </a:endParaRPr>
          </a:p>
        </p:txBody>
      </p:sp>
      <p:pic>
        <p:nvPicPr>
          <p:cNvPr id="262" name="Google Shape;262;p37"/>
          <p:cNvPicPr preferRelativeResize="0"/>
          <p:nvPr/>
        </p:nvPicPr>
        <p:blipFill rotWithShape="1">
          <a:blip r:embed="rId3">
            <a:alphaModFix/>
          </a:blip>
          <a:srcRect b="0" l="0" r="0" t="0"/>
          <a:stretch/>
        </p:blipFill>
        <p:spPr>
          <a:xfrm>
            <a:off x="1170215" y="1521959"/>
            <a:ext cx="7086600" cy="771525"/>
          </a:xfrm>
          <a:prstGeom prst="rect">
            <a:avLst/>
          </a:prstGeom>
          <a:noFill/>
          <a:ln>
            <a:noFill/>
          </a:ln>
        </p:spPr>
      </p:pic>
      <p:pic>
        <p:nvPicPr>
          <p:cNvPr id="263" name="Google Shape;263;p37"/>
          <p:cNvPicPr preferRelativeResize="0"/>
          <p:nvPr/>
        </p:nvPicPr>
        <p:blipFill>
          <a:blip r:embed="rId4">
            <a:alphaModFix/>
          </a:blip>
          <a:stretch>
            <a:fillRect/>
          </a:stretch>
        </p:blipFill>
        <p:spPr>
          <a:xfrm>
            <a:off x="1190538" y="2703050"/>
            <a:ext cx="7045975" cy="841202"/>
          </a:xfrm>
          <a:prstGeom prst="rect">
            <a:avLst/>
          </a:prstGeom>
          <a:noFill/>
          <a:ln>
            <a:noFill/>
          </a:ln>
        </p:spPr>
      </p:pic>
      <p:pic>
        <p:nvPicPr>
          <p:cNvPr id="264" name="Google Shape;264;p37"/>
          <p:cNvPicPr preferRelativeResize="0"/>
          <p:nvPr/>
        </p:nvPicPr>
        <p:blipFill>
          <a:blip r:embed="rId5">
            <a:alphaModFix/>
          </a:blip>
          <a:stretch>
            <a:fillRect/>
          </a:stretch>
        </p:blipFill>
        <p:spPr>
          <a:xfrm>
            <a:off x="1247874" y="3953825"/>
            <a:ext cx="7102328" cy="771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0" name="Google Shape;270;p38"/>
          <p:cNvSpPr txBox="1"/>
          <p:nvPr/>
        </p:nvSpPr>
        <p:spPr>
          <a:xfrm>
            <a:off x="174200" y="449875"/>
            <a:ext cx="82743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8</a:t>
            </a:r>
            <a:r>
              <a:rPr baseline="30000" lang="en" sz="2300">
                <a:solidFill>
                  <a:srgbClr val="1F468D"/>
                </a:solidFill>
                <a:latin typeface="Montserrat ExtraBold"/>
                <a:ea typeface="Montserrat ExtraBold"/>
                <a:cs typeface="Montserrat ExtraBold"/>
                <a:sym typeface="Montserrat ExtraBold"/>
              </a:rPr>
              <a:t>th</a:t>
            </a:r>
            <a:r>
              <a:rPr lang="en" sz="2300">
                <a:solidFill>
                  <a:srgbClr val="1F468D"/>
                </a:solidFill>
                <a:latin typeface="Montserrat ExtraBold"/>
                <a:ea typeface="Montserrat ExtraBold"/>
                <a:cs typeface="Montserrat ExtraBold"/>
                <a:sym typeface="Montserrat ExtraBold"/>
              </a:rPr>
              <a:t> Grade: Math</a:t>
            </a:r>
            <a:endParaRPr sz="1300">
              <a:solidFill>
                <a:srgbClr val="1F468D"/>
              </a:solidFill>
              <a:latin typeface="Montserrat ExtraBold"/>
              <a:ea typeface="Montserrat ExtraBold"/>
              <a:cs typeface="Montserrat ExtraBold"/>
              <a:sym typeface="Montserrat ExtraBold"/>
            </a:endParaRPr>
          </a:p>
        </p:txBody>
      </p:sp>
      <p:pic>
        <p:nvPicPr>
          <p:cNvPr id="271" name="Google Shape;271;p38"/>
          <p:cNvPicPr preferRelativeResize="0"/>
          <p:nvPr/>
        </p:nvPicPr>
        <p:blipFill rotWithShape="1">
          <a:blip r:embed="rId3">
            <a:alphaModFix/>
          </a:blip>
          <a:srcRect b="0" l="0" r="0" t="0"/>
          <a:stretch/>
        </p:blipFill>
        <p:spPr>
          <a:xfrm>
            <a:off x="1179940" y="1356586"/>
            <a:ext cx="7200900" cy="778669"/>
          </a:xfrm>
          <a:prstGeom prst="rect">
            <a:avLst/>
          </a:prstGeom>
          <a:noFill/>
          <a:ln>
            <a:noFill/>
          </a:ln>
        </p:spPr>
      </p:pic>
      <p:pic>
        <p:nvPicPr>
          <p:cNvPr id="272" name="Google Shape;272;p38"/>
          <p:cNvPicPr preferRelativeResize="0"/>
          <p:nvPr/>
        </p:nvPicPr>
        <p:blipFill>
          <a:blip r:embed="rId4">
            <a:alphaModFix/>
          </a:blip>
          <a:stretch>
            <a:fillRect/>
          </a:stretch>
        </p:blipFill>
        <p:spPr>
          <a:xfrm>
            <a:off x="1208025" y="2571750"/>
            <a:ext cx="7172824" cy="830164"/>
          </a:xfrm>
          <a:prstGeom prst="rect">
            <a:avLst/>
          </a:prstGeom>
          <a:noFill/>
          <a:ln>
            <a:noFill/>
          </a:ln>
        </p:spPr>
      </p:pic>
      <p:pic>
        <p:nvPicPr>
          <p:cNvPr id="273" name="Google Shape;273;p38"/>
          <p:cNvPicPr preferRelativeResize="0"/>
          <p:nvPr/>
        </p:nvPicPr>
        <p:blipFill>
          <a:blip r:embed="rId5">
            <a:alphaModFix/>
          </a:blip>
          <a:stretch>
            <a:fillRect/>
          </a:stretch>
        </p:blipFill>
        <p:spPr>
          <a:xfrm>
            <a:off x="1179950" y="3838425"/>
            <a:ext cx="7231547" cy="778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Reports</a:t>
            </a:r>
            <a:endParaRPr b="1"/>
          </a:p>
        </p:txBody>
      </p:sp>
      <p:pic>
        <p:nvPicPr>
          <p:cNvPr id="279" name="Google Shape;279;p39"/>
          <p:cNvPicPr preferRelativeResize="0"/>
          <p:nvPr/>
        </p:nvPicPr>
        <p:blipFill>
          <a:blip r:embed="rId3">
            <a:alphaModFix/>
          </a:blip>
          <a:stretch>
            <a:fillRect/>
          </a:stretch>
        </p:blipFill>
        <p:spPr>
          <a:xfrm>
            <a:off x="192700" y="4517725"/>
            <a:ext cx="3043826" cy="414050"/>
          </a:xfrm>
          <a:prstGeom prst="rect">
            <a:avLst/>
          </a:prstGeom>
          <a:noFill/>
          <a:ln>
            <a:noFill/>
          </a:ln>
        </p:spPr>
      </p:pic>
      <p:pic>
        <p:nvPicPr>
          <p:cNvPr id="280" name="Google Shape;280;p39"/>
          <p:cNvPicPr preferRelativeResize="0"/>
          <p:nvPr/>
        </p:nvPicPr>
        <p:blipFill>
          <a:blip r:embed="rId4">
            <a:alphaModFix/>
          </a:blip>
          <a:stretch>
            <a:fillRect/>
          </a:stretch>
        </p:blipFill>
        <p:spPr>
          <a:xfrm>
            <a:off x="6674975" y="79575"/>
            <a:ext cx="2305050" cy="1019175"/>
          </a:xfrm>
          <a:prstGeom prst="rect">
            <a:avLst/>
          </a:prstGeom>
          <a:noFill/>
          <a:ln>
            <a:noFill/>
          </a:ln>
        </p:spPr>
      </p:pic>
      <p:sp>
        <p:nvSpPr>
          <p:cNvPr id="281" name="Google Shape;281;p39"/>
          <p:cNvSpPr txBox="1"/>
          <p:nvPr/>
        </p:nvSpPr>
        <p:spPr>
          <a:xfrm>
            <a:off x="402875" y="1275800"/>
            <a:ext cx="85206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Principal: </a:t>
            </a:r>
            <a:endParaRPr/>
          </a:p>
          <a:p>
            <a:pPr indent="-317500" lvl="0" marL="457200" rtl="0" algn="l">
              <a:spcBef>
                <a:spcPts val="0"/>
              </a:spcBef>
              <a:spcAft>
                <a:spcPts val="0"/>
              </a:spcAft>
              <a:buSzPts val="1400"/>
              <a:buChar char="●"/>
            </a:pPr>
            <a:r>
              <a:rPr lang="en"/>
              <a:t>End of Year Calendar</a:t>
            </a:r>
            <a:endParaRPr/>
          </a:p>
          <a:p>
            <a:pPr indent="-317500" lvl="1" marL="914400" rtl="0" algn="l">
              <a:spcBef>
                <a:spcPts val="0"/>
              </a:spcBef>
              <a:spcAft>
                <a:spcPts val="0"/>
              </a:spcAft>
              <a:buSzPts val="1400"/>
              <a:buChar char="○"/>
            </a:pPr>
            <a:r>
              <a:rPr lang="en"/>
              <a:t>4 weeks!</a:t>
            </a:r>
            <a:endParaRPr/>
          </a:p>
          <a:p>
            <a:pPr indent="-317500" lvl="1" marL="914400" rtl="0" algn="l">
              <a:spcBef>
                <a:spcPts val="0"/>
              </a:spcBef>
              <a:spcAft>
                <a:spcPts val="0"/>
              </a:spcAft>
              <a:buSzPts val="1400"/>
              <a:buChar char="○"/>
            </a:pPr>
            <a:r>
              <a:rPr lang="en"/>
              <a:t>Milestones began today, runs </a:t>
            </a:r>
            <a:r>
              <a:rPr lang="en"/>
              <a:t>through May 15</a:t>
            </a:r>
            <a:endParaRPr/>
          </a:p>
          <a:p>
            <a:pPr indent="-317500" lvl="1" marL="914400" rtl="0" algn="l">
              <a:spcBef>
                <a:spcPts val="0"/>
              </a:spcBef>
              <a:spcAft>
                <a:spcPts val="0"/>
              </a:spcAft>
              <a:buSzPts val="1400"/>
              <a:buChar char="○"/>
            </a:pPr>
            <a:r>
              <a:rPr lang="en"/>
              <a:t>Field Day: May 16th upper school, May 18th lower school</a:t>
            </a:r>
            <a:endParaRPr/>
          </a:p>
          <a:p>
            <a:pPr indent="-317500" lvl="1" marL="914400" rtl="0" algn="l">
              <a:spcBef>
                <a:spcPts val="0"/>
              </a:spcBef>
              <a:spcAft>
                <a:spcPts val="0"/>
              </a:spcAft>
              <a:buSzPts val="1400"/>
              <a:buChar char="○"/>
            </a:pPr>
            <a:r>
              <a:rPr lang="en"/>
              <a:t>Field Trips: May 16th lower school, May 18th upper school</a:t>
            </a:r>
            <a:endParaRPr/>
          </a:p>
          <a:p>
            <a:pPr indent="-317500" lvl="1" marL="914400" rtl="0" algn="l">
              <a:spcBef>
                <a:spcPts val="0"/>
              </a:spcBef>
              <a:spcAft>
                <a:spcPts val="0"/>
              </a:spcAft>
              <a:buSzPts val="1400"/>
              <a:buChar char="○"/>
            </a:pPr>
            <a:r>
              <a:rPr lang="en"/>
              <a:t>8th Grade Parent Dinner &amp; Dance: May 18th</a:t>
            </a:r>
            <a:endParaRPr/>
          </a:p>
          <a:p>
            <a:pPr indent="-317500" lvl="1" marL="914400" rtl="0" algn="l">
              <a:spcBef>
                <a:spcPts val="0"/>
              </a:spcBef>
              <a:spcAft>
                <a:spcPts val="0"/>
              </a:spcAft>
              <a:buSzPts val="1400"/>
              <a:buChar char="○"/>
            </a:pPr>
            <a:r>
              <a:rPr lang="en"/>
              <a:t>8th Grade Graduation: May 19th</a:t>
            </a:r>
            <a:endParaRPr/>
          </a:p>
          <a:p>
            <a:pPr indent="-317500" lvl="1" marL="914400" rtl="0" algn="l">
              <a:spcBef>
                <a:spcPts val="0"/>
              </a:spcBef>
              <a:spcAft>
                <a:spcPts val="0"/>
              </a:spcAft>
              <a:buSzPts val="1400"/>
              <a:buChar char="○"/>
            </a:pPr>
            <a:r>
              <a:rPr lang="en"/>
              <a:t>Grade 8 DC Trip: Begins May 22nd</a:t>
            </a:r>
            <a:endParaRPr/>
          </a:p>
          <a:p>
            <a:pPr indent="-317500" lvl="1" marL="914400" rtl="0" algn="l">
              <a:spcBef>
                <a:spcPts val="0"/>
              </a:spcBef>
              <a:spcAft>
                <a:spcPts val="0"/>
              </a:spcAft>
              <a:buSzPts val="1400"/>
              <a:buChar char="○"/>
            </a:pPr>
            <a:r>
              <a:rPr lang="en">
                <a:solidFill>
                  <a:schemeClr val="dk1"/>
                </a:solidFill>
              </a:rPr>
              <a:t>Kinder &amp; 4th Grade Bridging: May 23rd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5th-7th Awards: May 24th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1st-3rd Awards: May 25th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Last Day of School!: May 26th</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May 22nd-May 26th all 1:45 release days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Go Team Trainings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Reports</a:t>
            </a:r>
            <a:endParaRPr b="1"/>
          </a:p>
        </p:txBody>
      </p:sp>
      <p:pic>
        <p:nvPicPr>
          <p:cNvPr id="287" name="Google Shape;287;p40"/>
          <p:cNvPicPr preferRelativeResize="0"/>
          <p:nvPr/>
        </p:nvPicPr>
        <p:blipFill>
          <a:blip r:embed="rId3">
            <a:alphaModFix/>
          </a:blip>
          <a:stretch>
            <a:fillRect/>
          </a:stretch>
        </p:blipFill>
        <p:spPr>
          <a:xfrm>
            <a:off x="6674975" y="79575"/>
            <a:ext cx="2305050" cy="1019175"/>
          </a:xfrm>
          <a:prstGeom prst="rect">
            <a:avLst/>
          </a:prstGeom>
          <a:noFill/>
          <a:ln>
            <a:noFill/>
          </a:ln>
        </p:spPr>
      </p:pic>
      <p:sp>
        <p:nvSpPr>
          <p:cNvPr id="288" name="Google Shape;288;p40"/>
          <p:cNvSpPr txBox="1"/>
          <p:nvPr/>
        </p:nvSpPr>
        <p:spPr>
          <a:xfrm>
            <a:off x="402875" y="1275800"/>
            <a:ext cx="8520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Principal: </a:t>
            </a:r>
            <a:endParaRPr/>
          </a:p>
          <a:p>
            <a:pPr indent="-317500" lvl="0" marL="457200" rtl="0" algn="l">
              <a:spcBef>
                <a:spcPts val="0"/>
              </a:spcBef>
              <a:spcAft>
                <a:spcPts val="0"/>
              </a:spcAft>
              <a:buSzPts val="1400"/>
              <a:buChar char="●"/>
            </a:pPr>
            <a:r>
              <a:rPr lang="en">
                <a:solidFill>
                  <a:schemeClr val="dk1"/>
                </a:solidFill>
              </a:rPr>
              <a:t>Go Team Trainings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New Go Team Voting</a:t>
            </a:r>
            <a:endParaRPr>
              <a:solidFill>
                <a:schemeClr val="dk1"/>
              </a:solidFill>
            </a:endParaRPr>
          </a:p>
        </p:txBody>
      </p:sp>
      <p:pic>
        <p:nvPicPr>
          <p:cNvPr id="289" name="Google Shape;289;p40"/>
          <p:cNvPicPr preferRelativeResize="0"/>
          <p:nvPr/>
        </p:nvPicPr>
        <p:blipFill>
          <a:blip r:embed="rId4">
            <a:alphaModFix/>
          </a:blip>
          <a:stretch>
            <a:fillRect/>
          </a:stretch>
        </p:blipFill>
        <p:spPr>
          <a:xfrm>
            <a:off x="1859575" y="2042000"/>
            <a:ext cx="5831701" cy="2787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920"/>
              <a:t>Public Comment</a:t>
            </a:r>
            <a:endParaRPr b="1" sz="2920"/>
          </a:p>
        </p:txBody>
      </p:sp>
      <p:sp>
        <p:nvSpPr>
          <p:cNvPr id="295" name="Google Shape;295;p41"/>
          <p:cNvSpPr txBox="1"/>
          <p:nvPr>
            <p:ph idx="1" type="body"/>
          </p:nvPr>
        </p:nvSpPr>
        <p:spPr>
          <a:xfrm>
            <a:off x="192700" y="1059525"/>
            <a:ext cx="8520600" cy="34164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0"/>
              </a:spcAft>
              <a:buNone/>
            </a:pPr>
            <a:r>
              <a:rPr lang="en" sz="1900">
                <a:solidFill>
                  <a:schemeClr val="dk1"/>
                </a:solidFill>
                <a:latin typeface="Calibri"/>
                <a:ea typeface="Calibri"/>
                <a:cs typeface="Calibri"/>
                <a:sym typeface="Calibri"/>
              </a:rPr>
              <a:t>1-2 minutes per stakeholder</a:t>
            </a:r>
            <a:endParaRPr sz="1900">
              <a:solidFill>
                <a:schemeClr val="dk1"/>
              </a:solidFill>
              <a:latin typeface="Calibri"/>
              <a:ea typeface="Calibri"/>
              <a:cs typeface="Calibri"/>
              <a:sym typeface="Calibri"/>
            </a:endParaRPr>
          </a:p>
        </p:txBody>
      </p:sp>
      <p:pic>
        <p:nvPicPr>
          <p:cNvPr id="296" name="Google Shape;296;p41"/>
          <p:cNvPicPr preferRelativeResize="0"/>
          <p:nvPr/>
        </p:nvPicPr>
        <p:blipFill>
          <a:blip r:embed="rId3">
            <a:alphaModFix/>
          </a:blip>
          <a:stretch>
            <a:fillRect/>
          </a:stretch>
        </p:blipFill>
        <p:spPr>
          <a:xfrm>
            <a:off x="192700" y="4517725"/>
            <a:ext cx="3043826" cy="414050"/>
          </a:xfrm>
          <a:prstGeom prst="rect">
            <a:avLst/>
          </a:prstGeom>
          <a:noFill/>
          <a:ln>
            <a:noFill/>
          </a:ln>
        </p:spPr>
      </p:pic>
      <p:pic>
        <p:nvPicPr>
          <p:cNvPr id="297" name="Google Shape;297;p41"/>
          <p:cNvPicPr preferRelativeResize="0"/>
          <p:nvPr/>
        </p:nvPicPr>
        <p:blipFill>
          <a:blip r:embed="rId4">
            <a:alphaModFix/>
          </a:blip>
          <a:stretch>
            <a:fillRect/>
          </a:stretch>
        </p:blipFill>
        <p:spPr>
          <a:xfrm>
            <a:off x="6674975" y="79575"/>
            <a:ext cx="2305050" cy="1019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t>Information Items - Announcements</a:t>
            </a:r>
            <a:endParaRPr b="1" sz="2420"/>
          </a:p>
        </p:txBody>
      </p:sp>
      <p:sp>
        <p:nvSpPr>
          <p:cNvPr id="303" name="Google Shape;303;p42"/>
          <p:cNvSpPr txBox="1"/>
          <p:nvPr>
            <p:ph idx="1" type="body"/>
          </p:nvPr>
        </p:nvSpPr>
        <p:spPr>
          <a:xfrm>
            <a:off x="192700" y="1059525"/>
            <a:ext cx="8520600" cy="3416400"/>
          </a:xfrm>
          <a:prstGeom prst="rect">
            <a:avLst/>
          </a:prstGeom>
        </p:spPr>
        <p:txBody>
          <a:bodyPr anchorCtr="0" anchor="t" bIns="91425" lIns="91425" spcFirstLastPara="1" rIns="91425" wrap="square" tIns="91425">
            <a:normAutofit/>
          </a:bodyPr>
          <a:lstStyle/>
          <a:p>
            <a:pPr indent="-355600" lvl="0" marL="457200" rtl="0" algn="l">
              <a:lnSpc>
                <a:spcPct val="107916"/>
              </a:lnSpc>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Any additional announcements?</a:t>
            </a:r>
            <a:endParaRPr sz="2000">
              <a:solidFill>
                <a:schemeClr val="dk1"/>
              </a:solidFill>
              <a:latin typeface="Calibri"/>
              <a:ea typeface="Calibri"/>
              <a:cs typeface="Calibri"/>
              <a:sym typeface="Calibri"/>
            </a:endParaRPr>
          </a:p>
        </p:txBody>
      </p:sp>
      <p:pic>
        <p:nvPicPr>
          <p:cNvPr id="304" name="Google Shape;304;p42"/>
          <p:cNvPicPr preferRelativeResize="0"/>
          <p:nvPr/>
        </p:nvPicPr>
        <p:blipFill>
          <a:blip r:embed="rId3">
            <a:alphaModFix/>
          </a:blip>
          <a:stretch>
            <a:fillRect/>
          </a:stretch>
        </p:blipFill>
        <p:spPr>
          <a:xfrm>
            <a:off x="6674975" y="79575"/>
            <a:ext cx="2305050" cy="1019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920"/>
              <a:t>Adjourn</a:t>
            </a:r>
            <a:endParaRPr b="1" sz="2920"/>
          </a:p>
        </p:txBody>
      </p:sp>
      <p:pic>
        <p:nvPicPr>
          <p:cNvPr id="310" name="Google Shape;310;p43"/>
          <p:cNvPicPr preferRelativeResize="0"/>
          <p:nvPr/>
        </p:nvPicPr>
        <p:blipFill>
          <a:blip r:embed="rId3">
            <a:alphaModFix/>
          </a:blip>
          <a:stretch>
            <a:fillRect/>
          </a:stretch>
        </p:blipFill>
        <p:spPr>
          <a:xfrm>
            <a:off x="192700" y="4517725"/>
            <a:ext cx="3043826" cy="414050"/>
          </a:xfrm>
          <a:prstGeom prst="rect">
            <a:avLst/>
          </a:prstGeom>
          <a:noFill/>
          <a:ln>
            <a:noFill/>
          </a:ln>
        </p:spPr>
      </p:pic>
      <p:pic>
        <p:nvPicPr>
          <p:cNvPr id="311" name="Google Shape;311;p43"/>
          <p:cNvPicPr preferRelativeResize="0"/>
          <p:nvPr/>
        </p:nvPicPr>
        <p:blipFill>
          <a:blip r:embed="rId4">
            <a:alphaModFix/>
          </a:blip>
          <a:stretch>
            <a:fillRect/>
          </a:stretch>
        </p:blipFill>
        <p:spPr>
          <a:xfrm>
            <a:off x="6674975" y="79575"/>
            <a:ext cx="2305050" cy="1019175"/>
          </a:xfrm>
          <a:prstGeom prst="rect">
            <a:avLst/>
          </a:prstGeom>
          <a:noFill/>
          <a:ln>
            <a:noFill/>
          </a:ln>
        </p:spPr>
      </p:pic>
      <p:pic>
        <p:nvPicPr>
          <p:cNvPr id="312" name="Google Shape;312;p43"/>
          <p:cNvPicPr preferRelativeResize="0"/>
          <p:nvPr/>
        </p:nvPicPr>
        <p:blipFill rotWithShape="1">
          <a:blip r:embed="rId5">
            <a:alphaModFix/>
          </a:blip>
          <a:srcRect b="19581" l="0" r="0" t="0"/>
          <a:stretch/>
        </p:blipFill>
        <p:spPr>
          <a:xfrm>
            <a:off x="3400750" y="1321225"/>
            <a:ext cx="2611675" cy="280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Roll Call &amp; Quorum </a:t>
            </a:r>
            <a:endParaRPr b="1"/>
          </a:p>
        </p:txBody>
      </p:sp>
      <p:pic>
        <p:nvPicPr>
          <p:cNvPr id="81" name="Google Shape;81;p17"/>
          <p:cNvPicPr preferRelativeResize="0"/>
          <p:nvPr/>
        </p:nvPicPr>
        <p:blipFill>
          <a:blip r:embed="rId3">
            <a:alphaModFix/>
          </a:blip>
          <a:stretch>
            <a:fillRect/>
          </a:stretch>
        </p:blipFill>
        <p:spPr>
          <a:xfrm>
            <a:off x="192700" y="4517725"/>
            <a:ext cx="3043826" cy="414050"/>
          </a:xfrm>
          <a:prstGeom prst="rect">
            <a:avLst/>
          </a:prstGeom>
          <a:noFill/>
          <a:ln>
            <a:noFill/>
          </a:ln>
        </p:spPr>
      </p:pic>
      <p:pic>
        <p:nvPicPr>
          <p:cNvPr id="82" name="Google Shape;82;p17"/>
          <p:cNvPicPr preferRelativeResize="0"/>
          <p:nvPr/>
        </p:nvPicPr>
        <p:blipFill>
          <a:blip r:embed="rId4">
            <a:alphaModFix/>
          </a:blip>
          <a:stretch>
            <a:fillRect/>
          </a:stretch>
        </p:blipFill>
        <p:spPr>
          <a:xfrm>
            <a:off x="6674975" y="79575"/>
            <a:ext cx="2305050" cy="1019175"/>
          </a:xfrm>
          <a:prstGeom prst="rect">
            <a:avLst/>
          </a:prstGeom>
          <a:noFill/>
          <a:ln>
            <a:noFill/>
          </a:ln>
        </p:spPr>
      </p:pic>
      <p:pic>
        <p:nvPicPr>
          <p:cNvPr id="83" name="Google Shape;83;p17"/>
          <p:cNvPicPr preferRelativeResize="0"/>
          <p:nvPr/>
        </p:nvPicPr>
        <p:blipFill>
          <a:blip r:embed="rId5">
            <a:alphaModFix/>
          </a:blip>
          <a:stretch>
            <a:fillRect/>
          </a:stretch>
        </p:blipFill>
        <p:spPr>
          <a:xfrm>
            <a:off x="6437400" y="1962150"/>
            <a:ext cx="2600325" cy="1219200"/>
          </a:xfrm>
          <a:prstGeom prst="rect">
            <a:avLst/>
          </a:prstGeom>
          <a:noFill/>
          <a:ln>
            <a:noFill/>
          </a:ln>
        </p:spPr>
      </p:pic>
      <p:graphicFrame>
        <p:nvGraphicFramePr>
          <p:cNvPr id="84" name="Google Shape;84;p17"/>
          <p:cNvGraphicFramePr/>
          <p:nvPr/>
        </p:nvGraphicFramePr>
        <p:xfrm>
          <a:off x="622425" y="1331900"/>
          <a:ext cx="3000000" cy="3000000"/>
        </p:xfrm>
        <a:graphic>
          <a:graphicData uri="http://schemas.openxmlformats.org/drawingml/2006/table">
            <a:tbl>
              <a:tblPr>
                <a:solidFill>
                  <a:srgbClr val="FFFFFF"/>
                </a:solidFill>
                <a:tableStyleId>{427E1C4E-9C2F-4CC3-9F7D-02FBA2DDBE41}</a:tableStyleId>
              </a:tblPr>
              <a:tblGrid>
                <a:gridCol w="1571625"/>
                <a:gridCol w="1762125"/>
                <a:gridCol w="2105025"/>
              </a:tblGrid>
              <a:tr h="200025">
                <a:tc>
                  <a:txBody>
                    <a:bodyPr/>
                    <a:lstStyle/>
                    <a:p>
                      <a:pPr indent="0" lvl="0" marL="0" rtl="0" algn="l">
                        <a:lnSpc>
                          <a:spcPct val="115000"/>
                        </a:lnSpc>
                        <a:spcBef>
                          <a:spcPts val="0"/>
                        </a:spcBef>
                        <a:spcAft>
                          <a:spcPts val="0"/>
                        </a:spcAft>
                        <a:buNone/>
                      </a:pPr>
                      <a:r>
                        <a:rPr b="1" lang="en" sz="1200">
                          <a:solidFill>
                            <a:srgbClr val="201F1E"/>
                          </a:solidFill>
                          <a:highlight>
                            <a:srgbClr val="FFFFFF"/>
                          </a:highlight>
                          <a:latin typeface="Times New Roman"/>
                          <a:ea typeface="Times New Roman"/>
                          <a:cs typeface="Times New Roman"/>
                          <a:sym typeface="Times New Roman"/>
                        </a:rPr>
                        <a:t>Role</a:t>
                      </a:r>
                      <a:endParaRPr b="1" sz="1200">
                        <a:solidFill>
                          <a:srgbClr val="201F1E"/>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solidFill>
                            <a:srgbClr val="201F1E"/>
                          </a:solidFill>
                          <a:highlight>
                            <a:srgbClr val="FFFFFF"/>
                          </a:highlight>
                          <a:latin typeface="Times New Roman"/>
                          <a:ea typeface="Times New Roman"/>
                          <a:cs typeface="Times New Roman"/>
                          <a:sym typeface="Times New Roman"/>
                        </a:rPr>
                        <a:t>Name</a:t>
                      </a:r>
                      <a:endParaRPr b="1" sz="1200">
                        <a:solidFill>
                          <a:srgbClr val="201F1E"/>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00">
                          <a:solidFill>
                            <a:srgbClr val="201F1E"/>
                          </a:solidFill>
                          <a:highlight>
                            <a:srgbClr val="FFFFFF"/>
                          </a:highlight>
                          <a:latin typeface="Times New Roman"/>
                          <a:ea typeface="Times New Roman"/>
                          <a:cs typeface="Times New Roman"/>
                          <a:sym typeface="Times New Roman"/>
                        </a:rPr>
                        <a:t>Email</a:t>
                      </a:r>
                      <a:endParaRPr b="1" sz="1200">
                        <a:solidFill>
                          <a:srgbClr val="201F1E"/>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3143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Principal (upper school)</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Emanuel Mathis</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emathis@kippmetroatlanta.org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Principal (lower school)</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Tara Stifler</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tstifler@kippmetroatlanta.org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Clr>
                          <a:schemeClr val="dk1"/>
                        </a:buClr>
                        <a:buSzPts val="1100"/>
                        <a:buFont typeface="Arial"/>
                        <a:buNone/>
                      </a:pPr>
                      <a:r>
                        <a:rPr lang="en" sz="1200">
                          <a:solidFill>
                            <a:srgbClr val="201F1E"/>
                          </a:solidFill>
                          <a:highlight>
                            <a:schemeClr val="lt1"/>
                          </a:highlight>
                          <a:latin typeface="Times New Roman"/>
                          <a:ea typeface="Times New Roman"/>
                          <a:cs typeface="Times New Roman"/>
                          <a:sym typeface="Times New Roman"/>
                        </a:rPr>
                        <a:t>Parent/Guardian</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50">
                          <a:solidFill>
                            <a:srgbClr val="0000FF"/>
                          </a:solidFill>
                          <a:highlight>
                            <a:srgbClr val="FFFFFF"/>
                          </a:highlight>
                          <a:latin typeface="Times New Roman"/>
                          <a:ea typeface="Times New Roman"/>
                          <a:cs typeface="Times New Roman"/>
                          <a:sym typeface="Times New Roman"/>
                        </a:rPr>
                        <a:t>Quinicha Hartsfield</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50">
                          <a:solidFill>
                            <a:srgbClr val="002892"/>
                          </a:solidFill>
                          <a:highlight>
                            <a:srgbClr val="FFFFFF"/>
                          </a:highlight>
                          <a:latin typeface="Times New Roman"/>
                          <a:ea typeface="Times New Roman"/>
                          <a:cs typeface="Times New Roman"/>
                          <a:sym typeface="Times New Roman"/>
                        </a:rPr>
                        <a:t>qhartsfield@gmail.com</a:t>
                      </a:r>
                      <a:r>
                        <a:rPr lang="en" sz="1150">
                          <a:solidFill>
                            <a:srgbClr val="4C4C4C"/>
                          </a:solidFill>
                          <a:highlight>
                            <a:srgbClr val="FFFFFF"/>
                          </a:highlight>
                          <a:latin typeface="Times New Roman"/>
                          <a:ea typeface="Times New Roman"/>
                          <a:cs typeface="Times New Roman"/>
                          <a:sym typeface="Times New Roman"/>
                        </a:rPr>
                        <a:t> </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Parent/Guardian</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chemeClr val="lt1"/>
                          </a:highlight>
                          <a:latin typeface="Times New Roman"/>
                          <a:ea typeface="Times New Roman"/>
                          <a:cs typeface="Times New Roman"/>
                          <a:sym typeface="Times New Roman"/>
                        </a:rPr>
                        <a:t>Tetra Savoy</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tetrasavoy@yahoo.com</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Parent/Guardian</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chemeClr val="lt1"/>
                          </a:highlight>
                          <a:latin typeface="Times New Roman"/>
                          <a:ea typeface="Times New Roman"/>
                          <a:cs typeface="Times New Roman"/>
                          <a:sym typeface="Times New Roman"/>
                        </a:rPr>
                        <a:t>Kadonna Lee</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klee@kippmetroatlanta.org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Parent/Guardian</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chemeClr val="lt1"/>
                          </a:highlight>
                          <a:latin typeface="Times New Roman"/>
                          <a:ea typeface="Times New Roman"/>
                          <a:cs typeface="Times New Roman"/>
                          <a:sym typeface="Times New Roman"/>
                        </a:rPr>
                        <a:t>Iyhonna Smith</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iyhonna.smith@gmail.com</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Instructional Staff</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chemeClr val="lt1"/>
                          </a:highlight>
                          <a:latin typeface="Times New Roman"/>
                          <a:ea typeface="Times New Roman"/>
                          <a:cs typeface="Times New Roman"/>
                          <a:sym typeface="Times New Roman"/>
                        </a:rPr>
                        <a:t>Asia Harris, Chair</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aharris2@kippmetroatlanta.org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Instructional Staff</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chemeClr val="lt1"/>
                          </a:highlight>
                          <a:latin typeface="Times New Roman"/>
                          <a:ea typeface="Times New Roman"/>
                          <a:cs typeface="Times New Roman"/>
                          <a:sym typeface="Times New Roman"/>
                        </a:rPr>
                        <a:t>Ayjah Byrd</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abyrd@kippmetroatlanta.org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Instructional Staff</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chemeClr val="lt1"/>
                          </a:highlight>
                          <a:latin typeface="Times New Roman"/>
                          <a:ea typeface="Times New Roman"/>
                          <a:cs typeface="Times New Roman"/>
                          <a:sym typeface="Times New Roman"/>
                        </a:rPr>
                        <a:t>Ensa Womack</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ewomack</a:t>
                      </a:r>
                      <a:r>
                        <a:rPr lang="en" sz="1200">
                          <a:solidFill>
                            <a:srgbClr val="201F1E"/>
                          </a:solidFill>
                          <a:highlight>
                            <a:schemeClr val="lt1"/>
                          </a:highlight>
                          <a:latin typeface="Times New Roman"/>
                          <a:ea typeface="Times New Roman"/>
                          <a:cs typeface="Times New Roman"/>
                          <a:sym typeface="Times New Roman"/>
                        </a:rPr>
                        <a:t>@kippmetroatlanta.org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Instructional Staff</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200">
                          <a:solidFill>
                            <a:srgbClr val="0000FF"/>
                          </a:solidFill>
                          <a:highlight>
                            <a:schemeClr val="lt1"/>
                          </a:highlight>
                          <a:latin typeface="Times New Roman"/>
                          <a:ea typeface="Times New Roman"/>
                          <a:cs typeface="Times New Roman"/>
                          <a:sym typeface="Times New Roman"/>
                        </a:rPr>
                        <a:t>Cassandra Aaron</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caaron</a:t>
                      </a:r>
                      <a:r>
                        <a:rPr lang="en" sz="1200">
                          <a:solidFill>
                            <a:srgbClr val="201F1E"/>
                          </a:solidFill>
                          <a:highlight>
                            <a:schemeClr val="lt1"/>
                          </a:highlight>
                          <a:latin typeface="Times New Roman"/>
                          <a:ea typeface="Times New Roman"/>
                          <a:cs typeface="Times New Roman"/>
                          <a:sym typeface="Times New Roman"/>
                        </a:rPr>
                        <a:t>@kippmetroatlanta.org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Community Member</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chemeClr val="lt1"/>
                          </a:highlight>
                          <a:latin typeface="Times New Roman"/>
                          <a:ea typeface="Times New Roman"/>
                          <a:cs typeface="Times New Roman"/>
                          <a:sym typeface="Times New Roman"/>
                        </a:rPr>
                        <a:t>April Jordan</a:t>
                      </a:r>
                      <a:endParaRPr sz="1200">
                        <a:solidFill>
                          <a:srgbClr val="0000FF"/>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chemeClr val="lt1"/>
                          </a:highlight>
                          <a:latin typeface="Times New Roman"/>
                          <a:ea typeface="Times New Roman"/>
                          <a:cs typeface="Times New Roman"/>
                          <a:sym typeface="Times New Roman"/>
                        </a:rPr>
                        <a:t>jordan@groveparkfoundation.org</a:t>
                      </a:r>
                      <a:endParaRPr sz="1200">
                        <a:solidFill>
                          <a:srgbClr val="201F1E"/>
                        </a:solidFill>
                        <a:highlight>
                          <a:schemeClr val="lt1"/>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rgbClr val="FFFFFF"/>
                          </a:highlight>
                          <a:latin typeface="Times New Roman"/>
                          <a:ea typeface="Times New Roman"/>
                          <a:cs typeface="Times New Roman"/>
                          <a:sym typeface="Times New Roman"/>
                        </a:rPr>
                        <a:t>Community Member</a:t>
                      </a:r>
                      <a:endParaRPr sz="1200">
                        <a:solidFill>
                          <a:srgbClr val="201F1E"/>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rgbClr val="FFFFFF"/>
                          </a:highlight>
                          <a:latin typeface="Times New Roman"/>
                          <a:ea typeface="Times New Roman"/>
                          <a:cs typeface="Times New Roman"/>
                          <a:sym typeface="Times New Roman"/>
                        </a:rPr>
                        <a:t>Maureen Sanchez</a:t>
                      </a:r>
                      <a:endParaRPr sz="1200">
                        <a:solidFill>
                          <a:srgbClr val="0000FF"/>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rgbClr val="FFFFFF"/>
                          </a:highlight>
                          <a:latin typeface="Times New Roman"/>
                          <a:ea typeface="Times New Roman"/>
                          <a:cs typeface="Times New Roman"/>
                          <a:sym typeface="Times New Roman"/>
                        </a:rPr>
                        <a:t>sanchez</a:t>
                      </a:r>
                      <a:r>
                        <a:rPr lang="en" sz="1200">
                          <a:solidFill>
                            <a:srgbClr val="201F1E"/>
                          </a:solidFill>
                          <a:highlight>
                            <a:srgbClr val="FFFFFF"/>
                          </a:highlight>
                          <a:latin typeface="Times New Roman"/>
                          <a:ea typeface="Times New Roman"/>
                          <a:cs typeface="Times New Roman"/>
                          <a:sym typeface="Times New Roman"/>
                        </a:rPr>
                        <a:t>@groveparkrenewal.org</a:t>
                      </a:r>
                      <a:endParaRPr sz="1200">
                        <a:solidFill>
                          <a:srgbClr val="201F1E"/>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200">
                          <a:solidFill>
                            <a:srgbClr val="201F1E"/>
                          </a:solidFill>
                          <a:highlight>
                            <a:srgbClr val="FFFFFF"/>
                          </a:highlight>
                          <a:latin typeface="Times New Roman"/>
                          <a:ea typeface="Times New Roman"/>
                          <a:cs typeface="Times New Roman"/>
                          <a:sym typeface="Times New Roman"/>
                        </a:rPr>
                        <a:t>Swing Seat</a:t>
                      </a:r>
                      <a:endParaRPr sz="1200">
                        <a:solidFill>
                          <a:srgbClr val="201F1E"/>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0000FF"/>
                          </a:solidFill>
                          <a:highlight>
                            <a:srgbClr val="FFFFFF"/>
                          </a:highlight>
                          <a:latin typeface="Times New Roman"/>
                          <a:ea typeface="Times New Roman"/>
                          <a:cs typeface="Times New Roman"/>
                          <a:sym typeface="Times New Roman"/>
                        </a:rPr>
                        <a:t>Erin Nickson</a:t>
                      </a:r>
                      <a:endParaRPr sz="1200">
                        <a:solidFill>
                          <a:srgbClr val="0000FF"/>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rgbClr val="201F1E"/>
                          </a:solidFill>
                          <a:highlight>
                            <a:srgbClr val="FFFFFF"/>
                          </a:highlight>
                          <a:latin typeface="Times New Roman"/>
                          <a:ea typeface="Times New Roman"/>
                          <a:cs typeface="Times New Roman"/>
                          <a:sym typeface="Times New Roman"/>
                        </a:rPr>
                        <a:t>erin.nickson@cancer.org</a:t>
                      </a:r>
                      <a:endParaRPr sz="1200">
                        <a:solidFill>
                          <a:srgbClr val="201F1E"/>
                        </a:solidFill>
                        <a:highlight>
                          <a:srgbClr val="FFFFFF"/>
                        </a:highlight>
                        <a:latin typeface="Times New Roman"/>
                        <a:ea typeface="Times New Roman"/>
                        <a:cs typeface="Times New Roman"/>
                        <a:sym typeface="Times New Roman"/>
                      </a:endParaRPr>
                    </a:p>
                  </a:txBody>
                  <a:tcPr marT="9525" marB="9525" marR="9525" marL="9525">
                    <a:lnL cap="flat" cmpd="sng" w="12650">
                      <a:solidFill>
                        <a:srgbClr val="ABABAB"/>
                      </a:solidFill>
                      <a:prstDash val="solid"/>
                      <a:round/>
                      <a:headEnd len="sm" w="sm" type="none"/>
                      <a:tailEnd len="sm" w="sm" type="none"/>
                    </a:lnL>
                    <a:lnR cap="flat" cmpd="sng" w="12650">
                      <a:solidFill>
                        <a:srgbClr val="ABABAB"/>
                      </a:solidFill>
                      <a:prstDash val="solid"/>
                      <a:round/>
                      <a:headEnd len="sm" w="sm" type="none"/>
                      <a:tailEnd len="sm" w="sm" type="none"/>
                    </a:lnR>
                    <a:lnT cap="flat" cmpd="sng" w="12650">
                      <a:solidFill>
                        <a:srgbClr val="ABABAB"/>
                      </a:solidFill>
                      <a:prstDash val="solid"/>
                      <a:round/>
                      <a:headEnd len="sm" w="sm" type="none"/>
                      <a:tailEnd len="sm" w="sm" type="none"/>
                    </a:lnT>
                    <a:lnB cap="flat" cmpd="sng" w="12650">
                      <a:solidFill>
                        <a:srgbClr val="ABABAB"/>
                      </a:solidFill>
                      <a:prstDash val="solid"/>
                      <a:round/>
                      <a:headEnd len="sm" w="sm" type="none"/>
                      <a:tailEnd len="sm" w="sm" type="none"/>
                    </a:lnB>
                  </a:tcPr>
                </a:tc>
              </a:tr>
            </a:tbl>
          </a:graphicData>
        </a:graphic>
      </p:graphicFrame>
      <p:sp>
        <p:nvSpPr>
          <p:cNvPr id="85" name="Google Shape;85;p17"/>
          <p:cNvSpPr txBox="1"/>
          <p:nvPr/>
        </p:nvSpPr>
        <p:spPr>
          <a:xfrm>
            <a:off x="6547700" y="3475025"/>
            <a:ext cx="2161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Those in </a:t>
            </a:r>
            <a:r>
              <a:rPr lang="en">
                <a:solidFill>
                  <a:srgbClr val="0000FF"/>
                </a:solidFill>
              </a:rPr>
              <a:t>blue</a:t>
            </a:r>
            <a:r>
              <a:rPr lang="en"/>
              <a:t> are voting members.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Approval of Agenda</a:t>
            </a:r>
            <a:endParaRPr b="1"/>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ctr">
              <a:lnSpc>
                <a:spcPct val="107916"/>
              </a:lnSpc>
              <a:spcBef>
                <a:spcPts val="0"/>
              </a:spcBef>
              <a:spcAft>
                <a:spcPts val="0"/>
              </a:spcAft>
              <a:buClr>
                <a:schemeClr val="dk1"/>
              </a:buClr>
              <a:buSzPts val="1100"/>
              <a:buFont typeface="Arial"/>
              <a:buNone/>
            </a:pPr>
            <a:r>
              <a:rPr b="1" lang="en" sz="2400">
                <a:solidFill>
                  <a:srgbClr val="D47B22"/>
                </a:solidFill>
                <a:latin typeface="Calibri"/>
                <a:ea typeface="Calibri"/>
                <a:cs typeface="Calibri"/>
                <a:sym typeface="Calibri"/>
              </a:rPr>
              <a:t>Meeting Agenda</a:t>
            </a:r>
            <a:endParaRPr sz="1200">
              <a:solidFill>
                <a:schemeClr val="dk1"/>
              </a:solidFill>
              <a:latin typeface="Calibri"/>
              <a:ea typeface="Calibri"/>
              <a:cs typeface="Calibri"/>
              <a:sym typeface="Calibri"/>
            </a:endParaRPr>
          </a:p>
          <a:p>
            <a:pPr indent="0" lvl="0" marL="0" rtl="0" algn="ctr">
              <a:lnSpc>
                <a:spcPct val="107916"/>
              </a:lnSpc>
              <a:spcBef>
                <a:spcPts val="0"/>
              </a:spcBef>
              <a:spcAft>
                <a:spcPts val="0"/>
              </a:spcAft>
              <a:buClr>
                <a:schemeClr val="dk1"/>
              </a:buClr>
              <a:buSzPts val="1100"/>
              <a:buFont typeface="Arial"/>
              <a:buNone/>
            </a:pPr>
            <a:r>
              <a:rPr i="1" lang="en" sz="1200">
                <a:solidFill>
                  <a:srgbClr val="0083A9"/>
                </a:solidFill>
                <a:latin typeface="Calibri"/>
                <a:ea typeface="Calibri"/>
                <a:cs typeface="Calibri"/>
                <a:sym typeface="Calibri"/>
              </a:rPr>
              <a:t>This meeting </a:t>
            </a:r>
            <a:r>
              <a:rPr i="1" lang="en" sz="1200">
                <a:solidFill>
                  <a:srgbClr val="D47B22"/>
                </a:solidFill>
                <a:latin typeface="Calibri"/>
                <a:ea typeface="Calibri"/>
                <a:cs typeface="Calibri"/>
                <a:sym typeface="Calibri"/>
              </a:rPr>
              <a:t>[</a:t>
            </a:r>
            <a:r>
              <a:rPr i="1" lang="en" sz="1200">
                <a:solidFill>
                  <a:srgbClr val="D47B22"/>
                </a:solidFill>
                <a:highlight>
                  <a:srgbClr val="FFFF00"/>
                </a:highlight>
                <a:latin typeface="Calibri"/>
                <a:ea typeface="Calibri"/>
                <a:cs typeface="Calibri"/>
                <a:sym typeface="Calibri"/>
              </a:rPr>
              <a:t>will</a:t>
            </a:r>
            <a:r>
              <a:rPr i="1" lang="en" sz="1200">
                <a:solidFill>
                  <a:srgbClr val="D47B22"/>
                </a:solidFill>
                <a:latin typeface="Calibri"/>
                <a:ea typeface="Calibri"/>
                <a:cs typeface="Calibri"/>
                <a:sym typeface="Calibri"/>
              </a:rPr>
              <a:t>/</a:t>
            </a:r>
            <a:r>
              <a:rPr i="1" lang="en" sz="1200">
                <a:solidFill>
                  <a:srgbClr val="D47B22"/>
                </a:solidFill>
                <a:highlight>
                  <a:srgbClr val="FFFFFF"/>
                </a:highlight>
                <a:latin typeface="Calibri"/>
                <a:ea typeface="Calibri"/>
                <a:cs typeface="Calibri"/>
                <a:sym typeface="Calibri"/>
              </a:rPr>
              <a:t>will not] </a:t>
            </a:r>
            <a:r>
              <a:rPr i="1" lang="en" sz="1200">
                <a:solidFill>
                  <a:srgbClr val="0083A9"/>
                </a:solidFill>
                <a:latin typeface="Calibri"/>
                <a:ea typeface="Calibri"/>
                <a:cs typeface="Calibri"/>
                <a:sym typeface="Calibri"/>
              </a:rPr>
              <a:t>allow for Public Comment.</a:t>
            </a:r>
            <a:endParaRPr sz="1200">
              <a:solidFill>
                <a:srgbClr val="0083A9"/>
              </a:solidFill>
              <a:latin typeface="Calibri"/>
              <a:ea typeface="Calibri"/>
              <a:cs typeface="Calibri"/>
              <a:sym typeface="Calibri"/>
            </a:endParaRPr>
          </a:p>
          <a:p>
            <a:pPr indent="-304800" lvl="0" marL="457200" rtl="0" algn="l">
              <a:lnSpc>
                <a:spcPct val="107916"/>
              </a:lnSpc>
              <a:spcBef>
                <a:spcPts val="80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Call to Order</a:t>
            </a:r>
            <a:endParaRPr b="1" sz="1200">
              <a:solidFill>
                <a:schemeClr val="dk1"/>
              </a:solidFill>
              <a:latin typeface="Calibri"/>
              <a:ea typeface="Calibri"/>
              <a:cs typeface="Calibri"/>
              <a:sym typeface="Calibri"/>
            </a:endParaRPr>
          </a:p>
          <a:p>
            <a:pPr indent="-304800" lvl="0" marL="457200" rtl="0" algn="l">
              <a:lnSpc>
                <a:spcPct val="107916"/>
              </a:lnSpc>
              <a:spcBef>
                <a:spcPts val="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Roll Call; Quorum Established</a:t>
            </a:r>
            <a:endParaRPr b="1" sz="1200">
              <a:solidFill>
                <a:schemeClr val="dk1"/>
              </a:solidFill>
              <a:latin typeface="Calibri"/>
              <a:ea typeface="Calibri"/>
              <a:cs typeface="Calibri"/>
              <a:sym typeface="Calibri"/>
            </a:endParaRPr>
          </a:p>
          <a:p>
            <a:pPr indent="-304800" lvl="0" marL="457200" rtl="0" algn="l">
              <a:lnSpc>
                <a:spcPct val="107916"/>
              </a:lnSpc>
              <a:spcBef>
                <a:spcPts val="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Action Items </a:t>
            </a:r>
            <a:endParaRPr sz="1200">
              <a:solidFill>
                <a:schemeClr val="dk1"/>
              </a:solidFill>
              <a:latin typeface="Calibri"/>
              <a:ea typeface="Calibri"/>
              <a:cs typeface="Calibri"/>
              <a:sym typeface="Calibri"/>
            </a:endParaRPr>
          </a:p>
          <a:p>
            <a:pPr indent="457200" lvl="0" marL="457200" rtl="0" algn="l">
              <a:lnSpc>
                <a:spcPct val="107916"/>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Approval of Agenda </a:t>
            </a:r>
            <a:endParaRPr sz="1200">
              <a:solidFill>
                <a:schemeClr val="dk1"/>
              </a:solidFill>
              <a:highlight>
                <a:srgbClr val="FFFFFF"/>
              </a:highlight>
              <a:latin typeface="Calibri"/>
              <a:ea typeface="Calibri"/>
              <a:cs typeface="Calibri"/>
              <a:sym typeface="Calibri"/>
            </a:endParaRPr>
          </a:p>
          <a:p>
            <a:pPr indent="457200" lvl="0" marL="457200" rtl="0" algn="l">
              <a:lnSpc>
                <a:spcPct val="107916"/>
              </a:lnSpc>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Approval of Previous Minutes</a:t>
            </a:r>
            <a:endParaRPr sz="1100">
              <a:solidFill>
                <a:schemeClr val="dk1"/>
              </a:solidFill>
              <a:latin typeface="Calibri"/>
              <a:ea typeface="Calibri"/>
              <a:cs typeface="Calibri"/>
              <a:sym typeface="Calibri"/>
            </a:endParaRPr>
          </a:p>
          <a:p>
            <a:pPr indent="-304800" lvl="0" marL="457200" rtl="0" algn="l">
              <a:lnSpc>
                <a:spcPct val="107916"/>
              </a:lnSpc>
              <a:spcBef>
                <a:spcPts val="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Discussion Items</a:t>
            </a:r>
            <a:endParaRPr b="1" sz="1200">
              <a:solidFill>
                <a:schemeClr val="dk1"/>
              </a:solidFill>
              <a:latin typeface="Calibri"/>
              <a:ea typeface="Calibri"/>
              <a:cs typeface="Calibri"/>
              <a:sym typeface="Calibri"/>
            </a:endParaRPr>
          </a:p>
          <a:p>
            <a:pPr indent="0" lvl="0" marL="0" rtl="0" algn="l">
              <a:lnSpc>
                <a:spcPct val="107916"/>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Douglass Cluster Re-zoning Decision</a:t>
            </a:r>
            <a:endParaRPr sz="1100">
              <a:solidFill>
                <a:schemeClr val="dk1"/>
              </a:solidFill>
              <a:latin typeface="Calibri"/>
              <a:ea typeface="Calibri"/>
              <a:cs typeface="Calibri"/>
              <a:sym typeface="Calibri"/>
            </a:endParaRPr>
          </a:p>
          <a:p>
            <a:pPr indent="0" lvl="0" marL="0" rtl="0" algn="l">
              <a:lnSpc>
                <a:spcPct val="107916"/>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STAR K-8 </a:t>
            </a:r>
            <a:r>
              <a:rPr lang="en" sz="1100">
                <a:solidFill>
                  <a:schemeClr val="dk1"/>
                </a:solidFill>
                <a:latin typeface="Calibri"/>
                <a:ea typeface="Calibri"/>
                <a:cs typeface="Calibri"/>
                <a:sym typeface="Calibri"/>
              </a:rPr>
              <a:t>Preliminary</a:t>
            </a:r>
            <a:r>
              <a:rPr lang="en" sz="1100">
                <a:solidFill>
                  <a:schemeClr val="dk1"/>
                </a:solidFill>
                <a:latin typeface="Calibri"/>
                <a:ea typeface="Calibri"/>
                <a:cs typeface="Calibri"/>
                <a:sym typeface="Calibri"/>
              </a:rPr>
              <a:t> EOY Re</a:t>
            </a:r>
            <a:r>
              <a:rPr lang="en" sz="1100">
                <a:solidFill>
                  <a:schemeClr val="dk1"/>
                </a:solidFill>
                <a:latin typeface="Calibri"/>
                <a:ea typeface="Calibri"/>
                <a:cs typeface="Calibri"/>
                <a:sym typeface="Calibri"/>
              </a:rPr>
              <a:t>sults </a:t>
            </a:r>
            <a:endParaRPr sz="1100">
              <a:solidFill>
                <a:schemeClr val="dk1"/>
              </a:solidFill>
              <a:latin typeface="Calibri"/>
              <a:ea typeface="Calibri"/>
              <a:cs typeface="Calibri"/>
              <a:sym typeface="Calibri"/>
            </a:endParaRPr>
          </a:p>
          <a:p>
            <a:pPr indent="-304800" lvl="0" marL="457200" rtl="0" algn="l">
              <a:lnSpc>
                <a:spcPct val="107916"/>
              </a:lnSpc>
              <a:spcBef>
                <a:spcPts val="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Principal’s Report</a:t>
            </a:r>
            <a:endParaRPr b="1" sz="1200">
              <a:solidFill>
                <a:schemeClr val="dk1"/>
              </a:solidFill>
              <a:latin typeface="Calibri"/>
              <a:ea typeface="Calibri"/>
              <a:cs typeface="Calibri"/>
              <a:sym typeface="Calibri"/>
            </a:endParaRPr>
          </a:p>
          <a:p>
            <a:pPr indent="-304800" lvl="0" marL="457200" rtl="0" algn="l">
              <a:lnSpc>
                <a:spcPct val="107916"/>
              </a:lnSpc>
              <a:spcBef>
                <a:spcPts val="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Announcements</a:t>
            </a:r>
            <a:endParaRPr sz="1200">
              <a:solidFill>
                <a:schemeClr val="dk1"/>
              </a:solidFill>
              <a:latin typeface="Calibri"/>
              <a:ea typeface="Calibri"/>
              <a:cs typeface="Calibri"/>
              <a:sym typeface="Calibri"/>
            </a:endParaRPr>
          </a:p>
          <a:p>
            <a:pPr indent="-304800" lvl="0" marL="457200" rtl="0" algn="l">
              <a:lnSpc>
                <a:spcPct val="107916"/>
              </a:lnSpc>
              <a:spcBef>
                <a:spcPts val="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Public Comments</a:t>
            </a:r>
            <a:r>
              <a:rPr lang="en" sz="1200">
                <a:solidFill>
                  <a:schemeClr val="dk1"/>
                </a:solidFill>
                <a:latin typeface="Calibri"/>
                <a:ea typeface="Calibri"/>
                <a:cs typeface="Calibri"/>
                <a:sym typeface="Calibri"/>
              </a:rPr>
              <a:t> (1-2 minutes)</a:t>
            </a:r>
            <a:endParaRPr sz="1200">
              <a:solidFill>
                <a:schemeClr val="dk1"/>
              </a:solidFill>
              <a:latin typeface="Calibri"/>
              <a:ea typeface="Calibri"/>
              <a:cs typeface="Calibri"/>
              <a:sym typeface="Calibri"/>
            </a:endParaRPr>
          </a:p>
          <a:p>
            <a:pPr indent="-304800" lvl="0" marL="457200" rtl="0" algn="l">
              <a:lnSpc>
                <a:spcPct val="107916"/>
              </a:lnSpc>
              <a:spcBef>
                <a:spcPts val="0"/>
              </a:spcBef>
              <a:spcAft>
                <a:spcPts val="0"/>
              </a:spcAft>
              <a:buClr>
                <a:schemeClr val="dk1"/>
              </a:buClr>
              <a:buSzPts val="1200"/>
              <a:buFont typeface="Calibri"/>
              <a:buAutoNum type="romanUcPeriod"/>
            </a:pPr>
            <a:r>
              <a:rPr b="1" lang="en" sz="1200">
                <a:solidFill>
                  <a:schemeClr val="dk1"/>
                </a:solidFill>
                <a:latin typeface="Calibri"/>
                <a:ea typeface="Calibri"/>
                <a:cs typeface="Calibri"/>
                <a:sym typeface="Calibri"/>
              </a:rPr>
              <a:t>Adjournment </a:t>
            </a:r>
            <a:endParaRPr i="1" sz="1200">
              <a:solidFill>
                <a:srgbClr val="0083A9"/>
              </a:solidFill>
              <a:latin typeface="Calibri"/>
              <a:ea typeface="Calibri"/>
              <a:cs typeface="Calibri"/>
              <a:sym typeface="Calibri"/>
            </a:endParaRPr>
          </a:p>
          <a:p>
            <a:pPr indent="0" lvl="0" marL="0" rtl="0" algn="l">
              <a:spcBef>
                <a:spcPts val="0"/>
              </a:spcBef>
              <a:spcAft>
                <a:spcPts val="1200"/>
              </a:spcAft>
              <a:buNone/>
            </a:pPr>
            <a:r>
              <a:t/>
            </a:r>
            <a:endParaRPr/>
          </a:p>
        </p:txBody>
      </p:sp>
      <p:pic>
        <p:nvPicPr>
          <p:cNvPr id="92" name="Google Shape;92;p18"/>
          <p:cNvPicPr preferRelativeResize="0"/>
          <p:nvPr/>
        </p:nvPicPr>
        <p:blipFill>
          <a:blip r:embed="rId3">
            <a:alphaModFix/>
          </a:blip>
          <a:stretch>
            <a:fillRect/>
          </a:stretch>
        </p:blipFill>
        <p:spPr>
          <a:xfrm>
            <a:off x="192700" y="4517725"/>
            <a:ext cx="3043826" cy="414050"/>
          </a:xfrm>
          <a:prstGeom prst="rect">
            <a:avLst/>
          </a:prstGeom>
          <a:noFill/>
          <a:ln>
            <a:noFill/>
          </a:ln>
        </p:spPr>
      </p:pic>
      <p:pic>
        <p:nvPicPr>
          <p:cNvPr id="93" name="Google Shape;93;p18"/>
          <p:cNvPicPr preferRelativeResize="0"/>
          <p:nvPr/>
        </p:nvPicPr>
        <p:blipFill>
          <a:blip r:embed="rId4">
            <a:alphaModFix/>
          </a:blip>
          <a:stretch>
            <a:fillRect/>
          </a:stretch>
        </p:blipFill>
        <p:spPr>
          <a:xfrm>
            <a:off x="6674975" y="79575"/>
            <a:ext cx="2305050" cy="101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Approval of Minutes</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sz="2400" u="sng">
                <a:solidFill>
                  <a:schemeClr val="hlink"/>
                </a:solidFill>
                <a:hlinkClick r:id="rId3"/>
              </a:rPr>
              <a:t>KWPA GO Team Site</a:t>
            </a:r>
            <a:endParaRPr b="1" sz="2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sz="24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sz="1200">
              <a:solidFill>
                <a:schemeClr val="dk1"/>
              </a:solidFill>
              <a:latin typeface="Calibri"/>
              <a:ea typeface="Calibri"/>
              <a:cs typeface="Calibri"/>
              <a:sym typeface="Calibri"/>
            </a:endParaRPr>
          </a:p>
        </p:txBody>
      </p:sp>
      <p:pic>
        <p:nvPicPr>
          <p:cNvPr id="100" name="Google Shape;100;p19"/>
          <p:cNvPicPr preferRelativeResize="0"/>
          <p:nvPr/>
        </p:nvPicPr>
        <p:blipFill>
          <a:blip r:embed="rId4">
            <a:alphaModFix/>
          </a:blip>
          <a:stretch>
            <a:fillRect/>
          </a:stretch>
        </p:blipFill>
        <p:spPr>
          <a:xfrm>
            <a:off x="192700" y="4517725"/>
            <a:ext cx="3043826" cy="414050"/>
          </a:xfrm>
          <a:prstGeom prst="rect">
            <a:avLst/>
          </a:prstGeom>
          <a:noFill/>
          <a:ln>
            <a:noFill/>
          </a:ln>
        </p:spPr>
      </p:pic>
      <p:pic>
        <p:nvPicPr>
          <p:cNvPr id="101" name="Google Shape;101;p19"/>
          <p:cNvPicPr preferRelativeResize="0"/>
          <p:nvPr/>
        </p:nvPicPr>
        <p:blipFill>
          <a:blip r:embed="rId5">
            <a:alphaModFix/>
          </a:blip>
          <a:stretch>
            <a:fillRect/>
          </a:stretch>
        </p:blipFill>
        <p:spPr>
          <a:xfrm>
            <a:off x="6674975" y="79575"/>
            <a:ext cx="2305050" cy="1019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Discussion Items </a:t>
            </a:r>
            <a:endParaRPr b="1" sz="1577"/>
          </a:p>
        </p:txBody>
      </p:sp>
      <p:sp>
        <p:nvSpPr>
          <p:cNvPr id="107" name="Google Shape;107;p20"/>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lnSpc>
                <a:spcPct val="107916"/>
              </a:lnSpc>
              <a:spcBef>
                <a:spcPts val="0"/>
              </a:spcBef>
              <a:spcAft>
                <a:spcPts val="0"/>
              </a:spcAft>
              <a:buNone/>
            </a:pPr>
            <a:r>
              <a:t/>
            </a:r>
            <a:endParaRPr sz="1200">
              <a:solidFill>
                <a:srgbClr val="0083A9"/>
              </a:solidFill>
              <a:latin typeface="Calibri"/>
              <a:ea typeface="Calibri"/>
              <a:cs typeface="Calibri"/>
              <a:sym typeface="Calibri"/>
            </a:endParaRPr>
          </a:p>
          <a:p>
            <a:pPr indent="0" lvl="0" marL="0" rtl="0" algn="l">
              <a:lnSpc>
                <a:spcPct val="107916"/>
              </a:lnSpc>
              <a:spcBef>
                <a:spcPts val="0"/>
              </a:spcBef>
              <a:spcAft>
                <a:spcPts val="0"/>
              </a:spcAft>
              <a:buNone/>
            </a:pPr>
            <a:r>
              <a:t/>
            </a:r>
            <a:endParaRPr sz="2400">
              <a:solidFill>
                <a:schemeClr val="dk1"/>
              </a:solidFill>
              <a:latin typeface="Calibri"/>
              <a:ea typeface="Calibri"/>
              <a:cs typeface="Calibri"/>
              <a:sym typeface="Calibri"/>
            </a:endParaRPr>
          </a:p>
          <a:p>
            <a:pPr indent="457200" lvl="0" marL="0" rtl="0" algn="l">
              <a:lnSpc>
                <a:spcPct val="107916"/>
              </a:lnSpc>
              <a:spcBef>
                <a:spcPts val="0"/>
              </a:spcBef>
              <a:spcAft>
                <a:spcPts val="0"/>
              </a:spcAft>
              <a:buNone/>
            </a:pPr>
            <a:r>
              <a:t/>
            </a:r>
            <a:endParaRPr b="1" sz="2000">
              <a:solidFill>
                <a:schemeClr val="dk1"/>
              </a:solidFill>
              <a:latin typeface="Calibri"/>
              <a:ea typeface="Calibri"/>
              <a:cs typeface="Calibri"/>
              <a:sym typeface="Calibri"/>
            </a:endParaRPr>
          </a:p>
        </p:txBody>
      </p:sp>
      <p:pic>
        <p:nvPicPr>
          <p:cNvPr id="108" name="Google Shape;108;p20"/>
          <p:cNvPicPr preferRelativeResize="0"/>
          <p:nvPr/>
        </p:nvPicPr>
        <p:blipFill>
          <a:blip r:embed="rId3">
            <a:alphaModFix/>
          </a:blip>
          <a:stretch>
            <a:fillRect/>
          </a:stretch>
        </p:blipFill>
        <p:spPr>
          <a:xfrm>
            <a:off x="192700" y="4517725"/>
            <a:ext cx="3043826" cy="414050"/>
          </a:xfrm>
          <a:prstGeom prst="rect">
            <a:avLst/>
          </a:prstGeom>
          <a:noFill/>
          <a:ln>
            <a:noFill/>
          </a:ln>
        </p:spPr>
      </p:pic>
      <p:pic>
        <p:nvPicPr>
          <p:cNvPr id="109" name="Google Shape;109;p20"/>
          <p:cNvPicPr preferRelativeResize="0"/>
          <p:nvPr/>
        </p:nvPicPr>
        <p:blipFill>
          <a:blip r:embed="rId4">
            <a:alphaModFix/>
          </a:blip>
          <a:stretch>
            <a:fillRect/>
          </a:stretch>
        </p:blipFill>
        <p:spPr>
          <a:xfrm>
            <a:off x="6674975" y="79575"/>
            <a:ext cx="2305050" cy="1019175"/>
          </a:xfrm>
          <a:prstGeom prst="rect">
            <a:avLst/>
          </a:prstGeom>
          <a:noFill/>
          <a:ln>
            <a:noFill/>
          </a:ln>
        </p:spPr>
      </p:pic>
      <p:sp>
        <p:nvSpPr>
          <p:cNvPr id="110" name="Google Shape;110;p20"/>
          <p:cNvSpPr txBox="1"/>
          <p:nvPr/>
        </p:nvSpPr>
        <p:spPr>
          <a:xfrm>
            <a:off x="489100" y="863550"/>
            <a:ext cx="8520600" cy="48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solidFill>
                <a:schemeClr val="dk1"/>
              </a:solidFill>
            </a:endParaRPr>
          </a:p>
          <a:p>
            <a:pPr indent="-349250" lvl="0" marL="457200" rtl="0" algn="l">
              <a:spcBef>
                <a:spcPts val="0"/>
              </a:spcBef>
              <a:spcAft>
                <a:spcPts val="0"/>
              </a:spcAft>
              <a:buClr>
                <a:schemeClr val="dk1"/>
              </a:buClr>
              <a:buSzPts val="1900"/>
              <a:buAutoNum type="arabicPeriod"/>
            </a:pPr>
            <a:r>
              <a:rPr lang="en" sz="1900">
                <a:solidFill>
                  <a:schemeClr val="dk1"/>
                </a:solidFill>
              </a:rPr>
              <a:t>Douglass Cluster Re-Zoning Decision</a:t>
            </a:r>
            <a:endParaRPr sz="1900">
              <a:solidFill>
                <a:schemeClr val="dk1"/>
              </a:solidFill>
            </a:endParaRPr>
          </a:p>
          <a:p>
            <a:pPr indent="-349250" lvl="0" marL="457200" rtl="0" algn="l">
              <a:spcBef>
                <a:spcPts val="0"/>
              </a:spcBef>
              <a:spcAft>
                <a:spcPts val="0"/>
              </a:spcAft>
              <a:buClr>
                <a:schemeClr val="dk1"/>
              </a:buClr>
              <a:buSzPts val="1900"/>
              <a:buAutoNum type="arabicPeriod"/>
            </a:pPr>
            <a:r>
              <a:rPr lang="en" sz="1900">
                <a:solidFill>
                  <a:schemeClr val="dk1"/>
                </a:solidFill>
              </a:rPr>
              <a:t>STAR Preliminary Results for EOY Testing K-8</a:t>
            </a:r>
            <a:endParaRPr sz="1900">
              <a:solidFill>
                <a:schemeClr val="dk1"/>
              </a:solidFill>
            </a:endParaRPr>
          </a:p>
          <a:p>
            <a:pPr indent="-349250" lvl="1" marL="914400" rtl="0" algn="l">
              <a:spcBef>
                <a:spcPts val="0"/>
              </a:spcBef>
              <a:spcAft>
                <a:spcPts val="0"/>
              </a:spcAft>
              <a:buClr>
                <a:schemeClr val="dk1"/>
              </a:buClr>
              <a:buSzPts val="1900"/>
              <a:buAutoNum type="alphaLcPeriod"/>
            </a:pPr>
            <a:r>
              <a:rPr lang="en" sz="1900">
                <a:solidFill>
                  <a:schemeClr val="dk1"/>
                </a:solidFill>
              </a:rPr>
              <a:t>Discussion around Data Presented</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45720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t/>
            </a:r>
            <a:endParaRPr i="1" sz="1700">
              <a:solidFill>
                <a:schemeClr val="dk1"/>
              </a:solidFill>
            </a:endParaRPr>
          </a:p>
        </p:txBody>
      </p:sp>
      <p:pic>
        <p:nvPicPr>
          <p:cNvPr id="111" name="Google Shape;111;p20"/>
          <p:cNvPicPr preferRelativeResize="0"/>
          <p:nvPr/>
        </p:nvPicPr>
        <p:blipFill>
          <a:blip r:embed="rId5">
            <a:alphaModFix/>
          </a:blip>
          <a:stretch>
            <a:fillRect/>
          </a:stretch>
        </p:blipFill>
        <p:spPr>
          <a:xfrm>
            <a:off x="2207400" y="2188401"/>
            <a:ext cx="4141076" cy="232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17" name="Google Shape;117;p21"/>
          <p:cNvSpPr txBox="1"/>
          <p:nvPr/>
        </p:nvSpPr>
        <p:spPr>
          <a:xfrm>
            <a:off x="174200" y="449875"/>
            <a:ext cx="88896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Kindergarten Early Literacy</a:t>
            </a:r>
            <a:endParaRPr sz="1300">
              <a:solidFill>
                <a:srgbClr val="1F468D"/>
              </a:solidFill>
              <a:latin typeface="Montserrat ExtraBold"/>
              <a:ea typeface="Montserrat ExtraBold"/>
              <a:cs typeface="Montserrat ExtraBold"/>
              <a:sym typeface="Montserrat ExtraBold"/>
            </a:endParaRPr>
          </a:p>
        </p:txBody>
      </p:sp>
      <p:pic>
        <p:nvPicPr>
          <p:cNvPr id="118" name="Google Shape;118;p21"/>
          <p:cNvPicPr preferRelativeResize="0"/>
          <p:nvPr/>
        </p:nvPicPr>
        <p:blipFill rotWithShape="1">
          <a:blip r:embed="rId3">
            <a:alphaModFix/>
          </a:blip>
          <a:srcRect b="0" l="0" r="0" t="0"/>
          <a:stretch/>
        </p:blipFill>
        <p:spPr>
          <a:xfrm>
            <a:off x="1067438" y="1183015"/>
            <a:ext cx="7058025" cy="950119"/>
          </a:xfrm>
          <a:prstGeom prst="rect">
            <a:avLst/>
          </a:prstGeom>
          <a:noFill/>
          <a:ln>
            <a:noFill/>
          </a:ln>
        </p:spPr>
      </p:pic>
      <p:pic>
        <p:nvPicPr>
          <p:cNvPr id="119" name="Google Shape;119;p21"/>
          <p:cNvPicPr preferRelativeResize="0"/>
          <p:nvPr/>
        </p:nvPicPr>
        <p:blipFill>
          <a:blip r:embed="rId4">
            <a:alphaModFix/>
          </a:blip>
          <a:stretch>
            <a:fillRect/>
          </a:stretch>
        </p:blipFill>
        <p:spPr>
          <a:xfrm>
            <a:off x="1101075" y="2327475"/>
            <a:ext cx="7123625" cy="1022875"/>
          </a:xfrm>
          <a:prstGeom prst="rect">
            <a:avLst/>
          </a:prstGeom>
          <a:noFill/>
          <a:ln>
            <a:noFill/>
          </a:ln>
        </p:spPr>
      </p:pic>
      <p:pic>
        <p:nvPicPr>
          <p:cNvPr id="120" name="Google Shape;120;p21"/>
          <p:cNvPicPr preferRelativeResize="0"/>
          <p:nvPr/>
        </p:nvPicPr>
        <p:blipFill>
          <a:blip r:embed="rId5">
            <a:alphaModFix/>
          </a:blip>
          <a:stretch>
            <a:fillRect/>
          </a:stretch>
        </p:blipFill>
        <p:spPr>
          <a:xfrm>
            <a:off x="1067450" y="3495275"/>
            <a:ext cx="7058025" cy="968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6" name="Google Shape;126;p22"/>
          <p:cNvSpPr txBox="1"/>
          <p:nvPr/>
        </p:nvSpPr>
        <p:spPr>
          <a:xfrm>
            <a:off x="174200" y="449875"/>
            <a:ext cx="84249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1</a:t>
            </a:r>
            <a:r>
              <a:rPr baseline="30000" lang="en" sz="2300">
                <a:solidFill>
                  <a:srgbClr val="1F468D"/>
                </a:solidFill>
                <a:latin typeface="Montserrat ExtraBold"/>
                <a:ea typeface="Montserrat ExtraBold"/>
                <a:cs typeface="Montserrat ExtraBold"/>
                <a:sym typeface="Montserrat ExtraBold"/>
              </a:rPr>
              <a:t>st</a:t>
            </a:r>
            <a:r>
              <a:rPr lang="en" sz="2300">
                <a:solidFill>
                  <a:srgbClr val="1F468D"/>
                </a:solidFill>
                <a:latin typeface="Montserrat ExtraBold"/>
                <a:ea typeface="Montserrat ExtraBold"/>
                <a:cs typeface="Montserrat ExtraBold"/>
                <a:sym typeface="Montserrat ExtraBold"/>
              </a:rPr>
              <a:t> Grade: Early Lit</a:t>
            </a:r>
            <a:endParaRPr sz="1300">
              <a:solidFill>
                <a:srgbClr val="1F468D"/>
              </a:solidFill>
              <a:latin typeface="Montserrat ExtraBold"/>
              <a:ea typeface="Montserrat ExtraBold"/>
              <a:cs typeface="Montserrat ExtraBold"/>
              <a:sym typeface="Montserrat ExtraBold"/>
            </a:endParaRPr>
          </a:p>
        </p:txBody>
      </p:sp>
      <p:pic>
        <p:nvPicPr>
          <p:cNvPr id="127" name="Google Shape;127;p22"/>
          <p:cNvPicPr preferRelativeResize="0"/>
          <p:nvPr/>
        </p:nvPicPr>
        <p:blipFill rotWithShape="1">
          <a:blip r:embed="rId3">
            <a:alphaModFix/>
          </a:blip>
          <a:srcRect b="0" l="0" r="0" t="0"/>
          <a:stretch/>
        </p:blipFill>
        <p:spPr>
          <a:xfrm>
            <a:off x="996125" y="1034431"/>
            <a:ext cx="7000875" cy="764381"/>
          </a:xfrm>
          <a:prstGeom prst="rect">
            <a:avLst/>
          </a:prstGeom>
          <a:noFill/>
          <a:ln>
            <a:noFill/>
          </a:ln>
        </p:spPr>
      </p:pic>
      <p:pic>
        <p:nvPicPr>
          <p:cNvPr id="128" name="Google Shape;128;p22"/>
          <p:cNvPicPr preferRelativeResize="0"/>
          <p:nvPr/>
        </p:nvPicPr>
        <p:blipFill>
          <a:blip r:embed="rId4">
            <a:alphaModFix/>
          </a:blip>
          <a:stretch>
            <a:fillRect/>
          </a:stretch>
        </p:blipFill>
        <p:spPr>
          <a:xfrm>
            <a:off x="1082134" y="1999284"/>
            <a:ext cx="6979444" cy="821531"/>
          </a:xfrm>
          <a:prstGeom prst="rect">
            <a:avLst/>
          </a:prstGeom>
          <a:noFill/>
          <a:ln>
            <a:noFill/>
          </a:ln>
        </p:spPr>
      </p:pic>
      <p:pic>
        <p:nvPicPr>
          <p:cNvPr id="129" name="Google Shape;129;p22"/>
          <p:cNvPicPr preferRelativeResize="0"/>
          <p:nvPr/>
        </p:nvPicPr>
        <p:blipFill>
          <a:blip r:embed="rId5">
            <a:alphaModFix/>
          </a:blip>
          <a:stretch>
            <a:fillRect/>
          </a:stretch>
        </p:blipFill>
        <p:spPr>
          <a:xfrm>
            <a:off x="1071413" y="2918525"/>
            <a:ext cx="7000876" cy="815211"/>
          </a:xfrm>
          <a:prstGeom prst="rect">
            <a:avLst/>
          </a:prstGeom>
          <a:noFill/>
          <a:ln>
            <a:noFill/>
          </a:ln>
        </p:spPr>
      </p:pic>
      <p:pic>
        <p:nvPicPr>
          <p:cNvPr id="130" name="Google Shape;130;p22"/>
          <p:cNvPicPr preferRelativeResize="0"/>
          <p:nvPr/>
        </p:nvPicPr>
        <p:blipFill>
          <a:blip r:embed="rId6">
            <a:alphaModFix/>
          </a:blip>
          <a:stretch>
            <a:fillRect/>
          </a:stretch>
        </p:blipFill>
        <p:spPr>
          <a:xfrm>
            <a:off x="1060700" y="3944951"/>
            <a:ext cx="7000874" cy="8546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p:nvPr/>
        </p:nvSpPr>
        <p:spPr>
          <a:xfrm>
            <a:off x="-150" y="0"/>
            <a:ext cx="9144000" cy="229500"/>
          </a:xfrm>
          <a:prstGeom prst="rect">
            <a:avLst/>
          </a:prstGeom>
          <a:solidFill>
            <a:srgbClr val="E8B82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36" name="Google Shape;136;p23"/>
          <p:cNvSpPr txBox="1"/>
          <p:nvPr/>
        </p:nvSpPr>
        <p:spPr>
          <a:xfrm>
            <a:off x="174200" y="449875"/>
            <a:ext cx="8630100" cy="5388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2300">
                <a:solidFill>
                  <a:srgbClr val="1F468D"/>
                </a:solidFill>
                <a:latin typeface="Montserrat ExtraBold"/>
                <a:ea typeface="Montserrat ExtraBold"/>
                <a:cs typeface="Montserrat ExtraBold"/>
                <a:sym typeface="Montserrat ExtraBold"/>
              </a:rPr>
              <a:t>STAR 360 Screener Results: 1</a:t>
            </a:r>
            <a:r>
              <a:rPr baseline="30000" lang="en" sz="2300">
                <a:solidFill>
                  <a:srgbClr val="1F468D"/>
                </a:solidFill>
                <a:latin typeface="Montserrat ExtraBold"/>
                <a:ea typeface="Montserrat ExtraBold"/>
                <a:cs typeface="Montserrat ExtraBold"/>
                <a:sym typeface="Montserrat ExtraBold"/>
              </a:rPr>
              <a:t>st</a:t>
            </a:r>
            <a:r>
              <a:rPr lang="en" sz="2300">
                <a:solidFill>
                  <a:srgbClr val="1F468D"/>
                </a:solidFill>
                <a:latin typeface="Montserrat ExtraBold"/>
                <a:ea typeface="Montserrat ExtraBold"/>
                <a:cs typeface="Montserrat ExtraBold"/>
                <a:sym typeface="Montserrat ExtraBold"/>
              </a:rPr>
              <a:t> Grade Math </a:t>
            </a:r>
            <a:endParaRPr sz="1300">
              <a:solidFill>
                <a:srgbClr val="1F468D"/>
              </a:solidFill>
              <a:latin typeface="Montserrat ExtraBold"/>
              <a:ea typeface="Montserrat ExtraBold"/>
              <a:cs typeface="Montserrat ExtraBold"/>
              <a:sym typeface="Montserrat ExtraBold"/>
            </a:endParaRPr>
          </a:p>
        </p:txBody>
      </p:sp>
      <p:pic>
        <p:nvPicPr>
          <p:cNvPr id="137" name="Google Shape;137;p23"/>
          <p:cNvPicPr preferRelativeResize="0"/>
          <p:nvPr/>
        </p:nvPicPr>
        <p:blipFill rotWithShape="1">
          <a:blip r:embed="rId3">
            <a:alphaModFix/>
          </a:blip>
          <a:srcRect b="0" l="0" r="0" t="0"/>
          <a:stretch/>
        </p:blipFill>
        <p:spPr>
          <a:xfrm>
            <a:off x="900322" y="1382319"/>
            <a:ext cx="6993731" cy="835819"/>
          </a:xfrm>
          <a:prstGeom prst="rect">
            <a:avLst/>
          </a:prstGeom>
          <a:noFill/>
          <a:ln>
            <a:noFill/>
          </a:ln>
        </p:spPr>
      </p:pic>
      <p:pic>
        <p:nvPicPr>
          <p:cNvPr id="138" name="Google Shape;138;p23"/>
          <p:cNvPicPr preferRelativeResize="0"/>
          <p:nvPr/>
        </p:nvPicPr>
        <p:blipFill>
          <a:blip r:embed="rId4">
            <a:alphaModFix/>
          </a:blip>
          <a:stretch>
            <a:fillRect/>
          </a:stretch>
        </p:blipFill>
        <p:spPr>
          <a:xfrm>
            <a:off x="900328" y="2611769"/>
            <a:ext cx="7072313" cy="878681"/>
          </a:xfrm>
          <a:prstGeom prst="rect">
            <a:avLst/>
          </a:prstGeom>
          <a:noFill/>
          <a:ln>
            <a:noFill/>
          </a:ln>
        </p:spPr>
      </p:pic>
      <p:pic>
        <p:nvPicPr>
          <p:cNvPr id="139" name="Google Shape;139;p23"/>
          <p:cNvPicPr preferRelativeResize="0"/>
          <p:nvPr/>
        </p:nvPicPr>
        <p:blipFill>
          <a:blip r:embed="rId5">
            <a:alphaModFix/>
          </a:blip>
          <a:stretch>
            <a:fillRect/>
          </a:stretch>
        </p:blipFill>
        <p:spPr>
          <a:xfrm>
            <a:off x="861025" y="3954229"/>
            <a:ext cx="7072326" cy="8207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